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4"/>
  </p:sldMasterIdLst>
  <p:notesMasterIdLst>
    <p:notesMasterId r:id="rId23"/>
  </p:notesMasterIdLst>
  <p:handoutMasterIdLst>
    <p:handoutMasterId r:id="rId24"/>
  </p:handoutMasterIdLst>
  <p:sldIdLst>
    <p:sldId id="2323" r:id="rId5"/>
    <p:sldId id="2324" r:id="rId6"/>
    <p:sldId id="437" r:id="rId7"/>
    <p:sldId id="2338" r:id="rId8"/>
    <p:sldId id="376" r:id="rId9"/>
    <p:sldId id="432" r:id="rId10"/>
    <p:sldId id="379" r:id="rId11"/>
    <p:sldId id="2336" r:id="rId12"/>
    <p:sldId id="2337" r:id="rId13"/>
    <p:sldId id="457" r:id="rId14"/>
    <p:sldId id="458" r:id="rId15"/>
    <p:sldId id="459" r:id="rId16"/>
    <p:sldId id="2334" r:id="rId17"/>
    <p:sldId id="460" r:id="rId18"/>
    <p:sldId id="461" r:id="rId19"/>
    <p:sldId id="462" r:id="rId20"/>
    <p:sldId id="463" r:id="rId21"/>
    <p:sldId id="2310" r:id="rId22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49" userDrawn="1">
          <p15:clr>
            <a:srgbClr val="A4A3A4"/>
          </p15:clr>
        </p15:guide>
        <p15:guide id="6" pos="6091" userDrawn="1">
          <p15:clr>
            <a:srgbClr val="A4A3A4"/>
          </p15:clr>
        </p15:guide>
        <p15:guide id="9" orient="horz" pos="4088" userDrawn="1">
          <p15:clr>
            <a:srgbClr val="A4A3A4"/>
          </p15:clr>
        </p15:guide>
        <p15:guide id="10" orient="horz" pos="1298" userDrawn="1">
          <p15:clr>
            <a:srgbClr val="A4A3A4"/>
          </p15:clr>
        </p15:guide>
        <p15:guide id="11" pos="6023" userDrawn="1">
          <p15:clr>
            <a:srgbClr val="A4A3A4"/>
          </p15:clr>
        </p15:guide>
        <p15:guide id="12" pos="217" userDrawn="1">
          <p15:clr>
            <a:srgbClr val="A4A3A4"/>
          </p15:clr>
        </p15:guide>
        <p15:guide id="13" orient="horz" pos="1370" userDrawn="1">
          <p15:clr>
            <a:srgbClr val="A4A3A4"/>
          </p15:clr>
        </p15:guide>
        <p15:guide id="14" pos="2931" userDrawn="1">
          <p15:clr>
            <a:srgbClr val="A4A3A4"/>
          </p15:clr>
        </p15:guide>
        <p15:guide id="15" pos="3302" userDrawn="1">
          <p15:clr>
            <a:srgbClr val="A4A3A4"/>
          </p15:clr>
        </p15:guide>
        <p15:guide id="16" pos="3366" userDrawn="1">
          <p15:clr>
            <a:srgbClr val="A4A3A4"/>
          </p15:clr>
        </p15:guide>
        <p15:guide id="17" pos="2867" userDrawn="1">
          <p15:clr>
            <a:srgbClr val="A4A3A4"/>
          </p15:clr>
        </p15:guide>
        <p15:guide id="18" orient="horz" pos="1427" userDrawn="1">
          <p15:clr>
            <a:srgbClr val="A4A3A4"/>
          </p15:clr>
        </p15:guide>
        <p15:guide id="19" orient="horz" pos="1536" userDrawn="1">
          <p15:clr>
            <a:srgbClr val="A4A3A4"/>
          </p15:clr>
        </p15:guide>
        <p15:guide id="20" orient="horz" pos="3975" userDrawn="1">
          <p15:clr>
            <a:srgbClr val="A4A3A4"/>
          </p15:clr>
        </p15:guide>
        <p15:guide id="21" orient="horz" pos="2160">
          <p15:clr>
            <a:srgbClr val="A4A3A4"/>
          </p15:clr>
        </p15:guide>
        <p15:guide id="22" pos="3120">
          <p15:clr>
            <a:srgbClr val="A4A3A4"/>
          </p15:clr>
        </p15:guide>
        <p15:guide id="23" pos="308">
          <p15:clr>
            <a:srgbClr val="A4A3A4"/>
          </p15:clr>
        </p15:guide>
        <p15:guide id="24" pos="5932">
          <p15:clr>
            <a:srgbClr val="A4A3A4"/>
          </p15:clr>
        </p15:guide>
        <p15:guide id="25" pos="5683">
          <p15:clr>
            <a:srgbClr val="A4A3A4"/>
          </p15:clr>
        </p15:guide>
        <p15:guide id="26" orient="horz" pos="1434">
          <p15:clr>
            <a:srgbClr val="A4A3A4"/>
          </p15:clr>
        </p15:guide>
        <p15:guide id="27" orient="horz" pos="595">
          <p15:clr>
            <a:srgbClr val="A4A3A4"/>
          </p15:clr>
        </p15:guide>
        <p15:guide id="28" pos="2939">
          <p15:clr>
            <a:srgbClr val="A4A3A4"/>
          </p15:clr>
        </p15:guide>
        <p15:guide id="29" pos="3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남희(KIM NAM HEE)/HR담당/SK" initials="김NH" lastIdx="1" clrIdx="0"/>
  <p:cmAuthor id="2" name="유영지(YOO YOUNGJEE)/역량개발담당/SK" initials="유Y" lastIdx="1" clrIdx="1"/>
  <p:cmAuthor id="3" name="유백(YU BAEK)/HR담당/SK" initials="유B" lastIdx="6" clrIdx="2"/>
  <p:cmAuthor id="4" name="김남희(KIM NAM HEE)/HR담당/SK" initials="김NH [2]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9AD6F"/>
    <a:srgbClr val="93CDDD"/>
    <a:srgbClr val="FF7A00"/>
    <a:srgbClr val="254061"/>
    <a:srgbClr val="558ED5"/>
    <a:srgbClr val="929FB0"/>
    <a:srgbClr val="C8CFD7"/>
    <a:srgbClr val="AAC6EA"/>
    <a:srgbClr val="D4E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6196" autoAdjust="0"/>
  </p:normalViewPr>
  <p:slideViewPr>
    <p:cSldViewPr>
      <p:cViewPr varScale="1">
        <p:scale>
          <a:sx n="124" d="100"/>
          <a:sy n="124" d="100"/>
        </p:scale>
        <p:origin x="1624" y="168"/>
      </p:cViewPr>
      <p:guideLst>
        <p:guide pos="149"/>
        <p:guide pos="6091"/>
        <p:guide orient="horz" pos="4088"/>
        <p:guide orient="horz" pos="1298"/>
        <p:guide pos="6023"/>
        <p:guide pos="217"/>
        <p:guide orient="horz" pos="1370"/>
        <p:guide pos="2931"/>
        <p:guide pos="3302"/>
        <p:guide pos="3366"/>
        <p:guide pos="2867"/>
        <p:guide orient="horz" pos="1427"/>
        <p:guide orient="horz" pos="1536"/>
        <p:guide orient="horz" pos="3975"/>
        <p:guide orient="horz" pos="2160"/>
        <p:guide pos="3120"/>
        <p:guide pos="308"/>
        <p:guide pos="5932"/>
        <p:guide pos="5683"/>
        <p:guide orient="horz" pos="1434"/>
        <p:guide orient="horz" pos="595"/>
        <p:guide pos="2939"/>
        <p:guide pos="3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330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22E7D5EE-2E43-4D49-B8E5-2A580577F814}" type="datetimeFigureOut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2021. 6. 24.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8267275-433E-4180-814E-4B35236A27D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27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D4F877D-F0A5-4205-9556-3C835831EB80}" type="datetimeFigureOut">
              <a:rPr lang="ko-KR" altLang="en-US" smtClean="0"/>
              <a:pPr/>
              <a:t>2021. 6. 24.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8"/>
            <a:ext cx="5444490" cy="3913614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606E0C0-4448-4B11-841F-E807EB4C0F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2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1">
            <a:extLst>
              <a:ext uri="{FF2B5EF4-FFF2-40B4-BE49-F238E27FC236}">
                <a16:creationId xmlns:a16="http://schemas.microsoft.com/office/drawing/2014/main" id="{9E5F5DD0-B372-433D-8A89-6E1B32C8DB88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11488-7C53-47B1-B39C-A13781E41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11">
            <a:extLst>
              <a:ext uri="{FF2B5EF4-FFF2-40B4-BE49-F238E27FC236}">
                <a16:creationId xmlns:a16="http://schemas.microsoft.com/office/drawing/2014/main" id="{61623B2D-0D97-4CA9-BF1C-81A61B58B56A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4D915A1-420D-4A4B-85A7-5C6488B5DE6E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E3669-1AC3-4F17-96DA-6583AB8F59D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0"/>
            <a:ext cx="9753068" cy="916771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EEBCBE8-1FE1-455B-85EF-8B0CEED7C8DF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6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B77FF7D-4788-4A15-BC75-0C0971D1A0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692699"/>
            <a:ext cx="9359900" cy="360038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marL="0" indent="0" algn="ctr">
              <a:buNone/>
              <a:defRPr kumimoji="0" lang="ko-KR" altLang="en-US" sz="1600" i="0" u="none" strike="noStrike" kern="1200" cap="none" spc="-50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페이지 헤드라인 카피를 편집합니다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FEC92E9-2BAE-427D-ABB7-3A833CCD988D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9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11">
            <a:extLst>
              <a:ext uri="{FF2B5EF4-FFF2-40B4-BE49-F238E27FC236}">
                <a16:creationId xmlns:a16="http://schemas.microsoft.com/office/drawing/2014/main" id="{3D332C38-F3DE-476A-82A4-4E21C3FFA337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A142-6F3F-4EF3-ABAB-42958F94F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37" y="3607727"/>
            <a:ext cx="857248" cy="4396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7CB342-F4FB-4285-9D2E-E87F1E34E7ED}"/>
              </a:ext>
            </a:extLst>
          </p:cNvPr>
          <p:cNvCxnSpPr/>
          <p:nvPr userDrawn="1"/>
        </p:nvCxnSpPr>
        <p:spPr>
          <a:xfrm>
            <a:off x="3044788" y="3430076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056A81E-AFCB-4B72-AC65-2B523FAADF36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8659AF-E7A1-4A04-91B1-C9F631C4F56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2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87" r:id="rId4"/>
    <p:sldLayoutId id="214748368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52800" y="3626846"/>
            <a:ext cx="3312367" cy="6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3867" tIns="46938" rIns="93867" bIns="46938">
            <a:spAutoFit/>
          </a:bodyPr>
          <a:lstStyle/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Digital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혁신담당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조은숙</a:t>
            </a:r>
            <a:endParaRPr kumimoji="0" lang="en-US" altLang="ko-KR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C28A6-C7D2-471F-BDDA-71E1B3A2A6D3}"/>
              </a:ext>
            </a:extLst>
          </p:cNvPr>
          <p:cNvSpPr txBox="1"/>
          <p:nvPr/>
        </p:nvSpPr>
        <p:spPr>
          <a:xfrm>
            <a:off x="0" y="1675818"/>
            <a:ext cx="990600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pplication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M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odernization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F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actory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147961-7F10-4A2D-B0B6-5944C647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6524"/>
            <a:ext cx="9906000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Agile </a:t>
            </a:r>
            <a:r>
              <a:rPr kumimoji="0" lang="en-US" altLang="ko-KR" sz="4000" b="1" i="0" u="none" strike="noStrike" kern="1200" cap="none" spc="0" normalizeH="0" baseline="0" noProof="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kumimoji="0" lang="en-US" altLang="ko-KR" sz="4000" b="1" i="0" u="none" strike="noStrike" kern="1200" cap="none" spc="0" normalizeH="0" baseline="0" noProof="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사례</a:t>
            </a:r>
            <a:endParaRPr kumimoji="0" lang="ko-KR" altLang="en-US" sz="4000" b="1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0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모서리가 둥근 직사각형 252"/>
          <p:cNvSpPr/>
          <p:nvPr/>
        </p:nvSpPr>
        <p:spPr>
          <a:xfrm>
            <a:off x="5061012" y="2123445"/>
            <a:ext cx="4169311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654189" y="2123445"/>
            <a:ext cx="4172795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169" name="제목 168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ko-KR" altLang="en-US" dirty="0"/>
              <a:t>실습 교육을 통한 </a:t>
            </a:r>
            <a:r>
              <a:rPr lang="en-US" altLang="ko-KR" dirty="0"/>
              <a:t>Agile </a:t>
            </a:r>
            <a:r>
              <a:rPr lang="ko-KR" altLang="en-US" dirty="0"/>
              <a:t>핵심가치 이해</a:t>
            </a:r>
          </a:p>
        </p:txBody>
      </p:sp>
      <p:sp>
        <p:nvSpPr>
          <p:cNvPr id="170" name="내용 개체 틀 169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이론과 실습이 포함된 워크샵을 통해 </a:t>
            </a:r>
            <a:r>
              <a:rPr lang="en-US" altLang="ko-KR" dirty="0"/>
              <a:t>Agile</a:t>
            </a:r>
            <a:r>
              <a:rPr lang="ko-KR" altLang="en-US" dirty="0"/>
              <a:t>에 대한 이해도 높이기 </a:t>
            </a:r>
          </a:p>
        </p:txBody>
      </p:sp>
      <p:sp>
        <p:nvSpPr>
          <p:cNvPr id="97" name="Rectangle 52"/>
          <p:cNvSpPr/>
          <p:nvPr/>
        </p:nvSpPr>
        <p:spPr>
          <a:xfrm>
            <a:off x="5061011" y="1734304"/>
            <a:ext cx="4173847" cy="392392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다양한 </a:t>
            </a:r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Activity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를 통한 회고의 힘 체험</a:t>
            </a:r>
          </a:p>
        </p:txBody>
      </p:sp>
      <p:sp>
        <p:nvSpPr>
          <p:cNvPr id="101" name="Rectangle 53"/>
          <p:cNvSpPr/>
          <p:nvPr/>
        </p:nvSpPr>
        <p:spPr>
          <a:xfrm>
            <a:off x="654190" y="1734303"/>
            <a:ext cx="4172794" cy="392393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이론과 실습을 겸비한 워크샵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648832" y="4828562"/>
            <a:ext cx="8586047" cy="1000444"/>
            <a:chOff x="607231" y="4381938"/>
            <a:chExt cx="7925582" cy="923487"/>
          </a:xfrm>
        </p:grpSpPr>
        <p:sp>
          <p:nvSpPr>
            <p:cNvPr id="107" name="Freeform 148"/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86400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8" name="Freeform 149"/>
            <p:cNvSpPr>
              <a:spLocks noChangeArrowheads="1"/>
            </p:cNvSpPr>
            <p:nvPr/>
          </p:nvSpPr>
          <p:spPr bwMode="auto">
            <a:xfrm>
              <a:off x="607231" y="4381938"/>
              <a:ext cx="823323" cy="823324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5527" y="4438673"/>
              <a:ext cx="586551" cy="507832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개선</a:t>
              </a:r>
              <a:endParaRPr lang="en-US" altLang="ko-KR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  <a:p>
              <a:pPr algn="ctr"/>
              <a: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Point</a:t>
              </a:r>
              <a:endParaRPr lang="ko-KR" altLang="en-US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</p:txBody>
        </p:sp>
        <p:sp>
          <p:nvSpPr>
            <p:cNvPr id="110" name="Text Placeholder 8"/>
            <p:cNvSpPr txBox="1">
              <a:spLocks/>
            </p:cNvSpPr>
            <p:nvPr/>
          </p:nvSpPr>
          <p:spPr bwMode="auto">
            <a:xfrm>
              <a:off x="1498600" y="4505661"/>
              <a:ext cx="7034213" cy="7355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Agile이란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무엇이고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왜 </a:t>
              </a:r>
              <a:r>
                <a:rPr lang="ko-KR" altLang="en-US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해야하는가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?</a:t>
              </a: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라는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질문에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대한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이론적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en-US" altLang="ko-KR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고찰</a:t>
              </a:r>
              <a:endParaRPr lang="ko-KR" altLang="en-US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실제 실습을 통해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Agile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에서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강조하는 빠른 실행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(Quick Action)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과 반복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(Iteration)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의 의미를 체득함</a:t>
              </a:r>
              <a:endParaRPr lang="en-US" altLang="ko-KR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다양한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Activity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속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‘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우리가 걸어 온 길을 되돌아보고 어떻게 개선할 수 있는지에 대한 고민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’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이 갖는 힘을 체험</a:t>
              </a:r>
            </a:p>
          </p:txBody>
        </p:sp>
      </p:grpSp>
      <p:pic>
        <p:nvPicPr>
          <p:cNvPr id="7" name="그림 6" descr="실내, 사람, 노트북, 장면이(가) 표시된 사진&#10;&#10;자동 생성된 설명">
            <a:extLst>
              <a:ext uri="{FF2B5EF4-FFF2-40B4-BE49-F238E27FC236}">
                <a16:creationId xmlns:a16="http://schemas.microsoft.com/office/drawing/2014/main" id="{3AB4238C-332E-4D72-9E7F-5F870132CF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6" y="2198753"/>
            <a:ext cx="2872769" cy="1615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927185-CF8D-48BB-A172-5663F9A598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9"/>
          <a:stretch/>
        </p:blipFill>
        <p:spPr>
          <a:xfrm>
            <a:off x="6651614" y="3006720"/>
            <a:ext cx="2472257" cy="1623246"/>
          </a:xfrm>
          <a:prstGeom prst="rect">
            <a:avLst/>
          </a:prstGeom>
        </p:spPr>
      </p:pic>
      <p:pic>
        <p:nvPicPr>
          <p:cNvPr id="3" name="그림 2" descr="사람, 실내, 사무실이(가) 표시된 사진&#10;&#10;자동 생성된 설명">
            <a:extLst>
              <a:ext uri="{FF2B5EF4-FFF2-40B4-BE49-F238E27FC236}">
                <a16:creationId xmlns:a16="http://schemas.microsoft.com/office/drawing/2014/main" id="{5873BBEF-3E59-4CCE-9661-A7B237878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9" y="3216402"/>
            <a:ext cx="2472259" cy="1390646"/>
          </a:xfrm>
          <a:prstGeom prst="rect">
            <a:avLst/>
          </a:prstGeom>
        </p:spPr>
      </p:pic>
      <p:pic>
        <p:nvPicPr>
          <p:cNvPr id="5" name="그림 4" descr="실내, 천장, 사람, 바닥이(가) 표시된 사진&#10;&#10;자동 생성된 설명">
            <a:extLst>
              <a:ext uri="{FF2B5EF4-FFF2-40B4-BE49-F238E27FC236}">
                <a16:creationId xmlns:a16="http://schemas.microsoft.com/office/drawing/2014/main" id="{039D2543-DAD6-41BA-AB44-52FC3C737D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/>
          <a:stretch/>
        </p:blipFill>
        <p:spPr>
          <a:xfrm>
            <a:off x="5100015" y="2206809"/>
            <a:ext cx="2186914" cy="13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계획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19322E-22A6-4ADC-8689-B1BF6DD80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ko-KR" altLang="en-US" dirty="0"/>
              <a:t>멤버십을 전면 개편하는 프로젝트로 짧은 기간과 많은 대외 연계로 </a:t>
            </a:r>
            <a:r>
              <a:rPr lang="en-US" altLang="ko-KR" dirty="0" err="1"/>
              <a:t>Risk가</a:t>
            </a:r>
            <a:r>
              <a:rPr lang="en-US" altLang="ko-KR" dirty="0"/>
              <a:t> </a:t>
            </a:r>
            <a:r>
              <a:rPr lang="en-US" altLang="ko-KR" dirty="0" err="1"/>
              <a:t>상당히</a:t>
            </a:r>
            <a:r>
              <a:rPr lang="en-US" altLang="ko-KR" dirty="0"/>
              <a:t> </a:t>
            </a:r>
            <a:r>
              <a:rPr lang="en-US" altLang="ko-KR" dirty="0" err="1"/>
              <a:t>높은</a:t>
            </a:r>
            <a:r>
              <a:rPr lang="en-US" altLang="ko-KR" dirty="0"/>
              <a:t> </a:t>
            </a:r>
            <a:r>
              <a:rPr lang="en-US" altLang="ko-KR" dirty="0" err="1"/>
              <a:t>프로젝트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402763" y="-34925"/>
            <a:ext cx="503237" cy="363538"/>
          </a:xfrm>
          <a:prstGeom prst="rect">
            <a:avLst/>
          </a:prstGeom>
        </p:spPr>
        <p:txBody>
          <a:bodyPr/>
          <a:lstStyle/>
          <a:p>
            <a:fld id="{8B59F5C3-A101-48F5-BC7E-574F849DD92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3AFD13-490B-4D57-AE4B-0B5F8499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76" y="2086942"/>
            <a:ext cx="9906000" cy="157608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68D12B-D2E7-4313-9823-2D5D9251E548}"/>
              </a:ext>
            </a:extLst>
          </p:cNvPr>
          <p:cNvGrpSpPr/>
          <p:nvPr/>
        </p:nvGrpSpPr>
        <p:grpSpPr>
          <a:xfrm>
            <a:off x="611404" y="4681518"/>
            <a:ext cx="8632477" cy="1390884"/>
            <a:chOff x="564373" y="4409873"/>
            <a:chExt cx="7968440" cy="895552"/>
          </a:xfrm>
        </p:grpSpPr>
        <p:sp>
          <p:nvSpPr>
            <p:cNvPr id="9" name="Freeform 148">
              <a:extLst>
                <a:ext uri="{FF2B5EF4-FFF2-40B4-BE49-F238E27FC236}">
                  <a16:creationId xmlns:a16="http://schemas.microsoft.com/office/drawing/2014/main" id="{61B52E53-FA05-4658-B1BF-BBC8176CC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86400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" name="Freeform 149">
              <a:extLst>
                <a:ext uri="{FF2B5EF4-FFF2-40B4-BE49-F238E27FC236}">
                  <a16:creationId xmlns:a16="http://schemas.microsoft.com/office/drawing/2014/main" id="{87F189C4-EC76-4053-9AC6-603ECCA42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73" y="4409873"/>
              <a:ext cx="823323" cy="564567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983A83-0EC3-42AE-867C-B45A14094864}"/>
                </a:ext>
              </a:extLst>
            </p:cNvPr>
            <p:cNvSpPr txBox="1"/>
            <p:nvPr/>
          </p:nvSpPr>
          <p:spPr>
            <a:xfrm>
              <a:off x="626516" y="4521123"/>
              <a:ext cx="586551" cy="193215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Point</a:t>
              </a:r>
              <a:endParaRPr lang="ko-KR" altLang="en-US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</p:txBody>
        </p:sp>
        <p:sp>
          <p:nvSpPr>
            <p:cNvPr id="12" name="Text Placeholder 8">
              <a:extLst>
                <a:ext uri="{FF2B5EF4-FFF2-40B4-BE49-F238E27FC236}">
                  <a16:creationId xmlns:a16="http://schemas.microsoft.com/office/drawing/2014/main" id="{7A78CA25-31FA-42BA-993A-EC3B0765D6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98600" y="4513954"/>
              <a:ext cx="7034213" cy="718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309553" indent="-30955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</a:rPr>
                <a:t>3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주 주기의 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Sprint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를 총 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10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회 진행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, 3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번의 </a:t>
              </a:r>
              <a:r>
                <a:rPr lang="en-US" altLang="ko-KR" sz="1137" b="1" dirty="0" err="1">
                  <a:solidFill>
                    <a:schemeClr val="tx1"/>
                  </a:solidFill>
                </a:rPr>
                <a:t>CleanUp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 Sprint(1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주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)</a:t>
              </a:r>
            </a:p>
            <a:p>
              <a:pPr marL="309553" indent="-30955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</a:rPr>
                <a:t>Sprint#0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를 통하여 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Agile 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문화학습 및 적응 기간 부여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개발환경 준비 병행</a:t>
              </a:r>
              <a:endParaRPr lang="en-US" altLang="ko-KR" sz="1137" b="1" dirty="0">
                <a:solidFill>
                  <a:schemeClr val="tx1"/>
                </a:solidFill>
              </a:endParaRPr>
            </a:p>
            <a:p>
              <a:pPr marL="309553" indent="-30955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37" b="1" dirty="0" err="1">
                  <a:solidFill>
                    <a:schemeClr val="tx1"/>
                  </a:solidFill>
                </a:rPr>
                <a:t>CleanUp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 Sprint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를 활용하여 미진한 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Task 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진행 및 추가 요건에 대한 </a:t>
              </a:r>
              <a:r>
                <a:rPr lang="en-US" altLang="ko-KR" sz="1137" b="1" dirty="0">
                  <a:solidFill>
                    <a:schemeClr val="tx1"/>
                  </a:solidFill>
                </a:rPr>
                <a:t>Buffer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로 활용</a:t>
              </a:r>
              <a:endParaRPr lang="en-US" altLang="ko-KR" sz="1137" b="1" dirty="0">
                <a:solidFill>
                  <a:schemeClr val="tx1"/>
                </a:solidFill>
              </a:endParaRPr>
            </a:p>
            <a:p>
              <a:pPr marL="309553" indent="-30955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</a:rPr>
                <a:t>Demo Day</a:t>
              </a:r>
              <a:r>
                <a:rPr lang="ko-KR" altLang="en-US" sz="1137" b="1" dirty="0">
                  <a:solidFill>
                    <a:schemeClr val="tx1"/>
                  </a:solidFill>
                </a:rPr>
                <a:t>를 통하여 모든 이해관계자들에게 중간 시연 진행하여 피드백 수렴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41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60EDA013-3B41-4437-A5C2-FA005266B098}"/>
              </a:ext>
            </a:extLst>
          </p:cNvPr>
          <p:cNvSpPr/>
          <p:nvPr/>
        </p:nvSpPr>
        <p:spPr>
          <a:xfrm>
            <a:off x="2337599" y="1052736"/>
            <a:ext cx="5081700" cy="5082456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Team </a:t>
            </a:r>
            <a:r>
              <a:rPr lang="ko-KR" altLang="en-US" dirty="0"/>
              <a:t>구성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2434F08-F17E-43B2-8A1C-0AD04C1073A9}"/>
              </a:ext>
            </a:extLst>
          </p:cNvPr>
          <p:cNvSpPr/>
          <p:nvPr/>
        </p:nvSpPr>
        <p:spPr>
          <a:xfrm>
            <a:off x="3051204" y="1845269"/>
            <a:ext cx="3510000" cy="351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65530C1-4FB6-463D-BDC6-6429DA0A8DF5}"/>
              </a:ext>
            </a:extLst>
          </p:cNvPr>
          <p:cNvSpPr/>
          <p:nvPr/>
        </p:nvSpPr>
        <p:spPr>
          <a:xfrm>
            <a:off x="1977328" y="3327434"/>
            <a:ext cx="702078" cy="702000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SKT PM   </a:t>
            </a:r>
            <a:endParaRPr lang="ko-KR" altLang="en-US" sz="13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51C5E95-EC42-425C-A0AB-CDBAC4E4496B}"/>
              </a:ext>
            </a:extLst>
          </p:cNvPr>
          <p:cNvSpPr/>
          <p:nvPr/>
        </p:nvSpPr>
        <p:spPr>
          <a:xfrm>
            <a:off x="7089011" y="3262427"/>
            <a:ext cx="702078" cy="702000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83" dirty="0"/>
              <a:t>SK C&amp;C PM</a:t>
            </a:r>
            <a:endParaRPr lang="ko-KR" altLang="en-US" sz="1083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29137B7-6566-4208-AC2C-51E94717995C}"/>
              </a:ext>
            </a:extLst>
          </p:cNvPr>
          <p:cNvSpPr/>
          <p:nvPr/>
        </p:nvSpPr>
        <p:spPr>
          <a:xfrm>
            <a:off x="3357838" y="1741354"/>
            <a:ext cx="858000" cy="858000"/>
          </a:xfrm>
          <a:prstGeom prst="ellipse">
            <a:avLst/>
          </a:prstGeom>
          <a:solidFill>
            <a:srgbClr val="B0B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ctr">
            <a:noAutofit/>
          </a:bodyPr>
          <a:lstStyle/>
          <a:p>
            <a:pPr algn="ctr"/>
            <a:r>
              <a:rPr lang="ko-KR" altLang="en-US" sz="1300" dirty="0"/>
              <a:t>포인트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560205-950D-413C-8621-C53E9CA2CF86}"/>
              </a:ext>
            </a:extLst>
          </p:cNvPr>
          <p:cNvSpPr/>
          <p:nvPr/>
        </p:nvSpPr>
        <p:spPr>
          <a:xfrm>
            <a:off x="2699775" y="2677362"/>
            <a:ext cx="858000" cy="858000"/>
          </a:xfrm>
          <a:prstGeom prst="ellipse">
            <a:avLst/>
          </a:prstGeom>
          <a:solidFill>
            <a:srgbClr val="C2D5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ctr"/>
          <a:lstStyle/>
          <a:p>
            <a:pPr algn="ctr"/>
            <a:r>
              <a:rPr lang="en-US" altLang="ko-KR" sz="1300" dirty="0"/>
              <a:t>Admin</a:t>
            </a:r>
            <a:endParaRPr lang="ko-KR" altLang="en-US" sz="13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E57A15-AD07-412E-A4EF-CA66424C5A03}"/>
              </a:ext>
            </a:extLst>
          </p:cNvPr>
          <p:cNvSpPr/>
          <p:nvPr/>
        </p:nvSpPr>
        <p:spPr>
          <a:xfrm>
            <a:off x="6054148" y="2677362"/>
            <a:ext cx="858000" cy="858000"/>
          </a:xfrm>
          <a:prstGeom prst="ellipse">
            <a:avLst/>
          </a:prstGeom>
          <a:solidFill>
            <a:srgbClr val="89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rIns="39000" rtlCol="0" anchor="ctr"/>
          <a:lstStyle/>
          <a:p>
            <a:pPr algn="ctr"/>
            <a:r>
              <a:rPr lang="ko-KR" altLang="en-US" sz="1137" dirty="0"/>
              <a:t>이벤트</a:t>
            </a:r>
            <a:br>
              <a:rPr lang="en-US" altLang="ko-KR" sz="1137" dirty="0"/>
            </a:br>
            <a:r>
              <a:rPr lang="ko-KR" altLang="en-US" sz="1137" dirty="0"/>
              <a:t>쿠폰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7947AE-C028-4EB2-970D-A9C0BA4A562C}"/>
              </a:ext>
            </a:extLst>
          </p:cNvPr>
          <p:cNvSpPr/>
          <p:nvPr/>
        </p:nvSpPr>
        <p:spPr>
          <a:xfrm>
            <a:off x="3357838" y="4627579"/>
            <a:ext cx="858000" cy="858000"/>
          </a:xfrm>
          <a:prstGeom prst="ellipse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Core</a:t>
            </a:r>
            <a:endParaRPr lang="ko-KR" altLang="en-US" sz="1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969E87-283C-4701-B6E3-B84CD82944BF}"/>
              </a:ext>
            </a:extLst>
          </p:cNvPr>
          <p:cNvSpPr/>
          <p:nvPr/>
        </p:nvSpPr>
        <p:spPr>
          <a:xfrm>
            <a:off x="2738779" y="3769484"/>
            <a:ext cx="858000" cy="858000"/>
          </a:xfrm>
          <a:prstGeom prst="ellipse">
            <a:avLst/>
          </a:prstGeom>
          <a:solidFill>
            <a:srgbClr val="B1F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7" dirty="0">
                <a:solidFill>
                  <a:schemeClr val="tx1"/>
                </a:solidFill>
              </a:rPr>
              <a:t>BFF</a:t>
            </a:r>
            <a:endParaRPr lang="ko-KR" altLang="en-US" sz="1517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9BA274E-9D78-478D-9193-537F7C189830}"/>
              </a:ext>
            </a:extLst>
          </p:cNvPr>
          <p:cNvSpPr/>
          <p:nvPr/>
        </p:nvSpPr>
        <p:spPr>
          <a:xfrm>
            <a:off x="6093152" y="3769484"/>
            <a:ext cx="858000" cy="858000"/>
          </a:xfrm>
          <a:prstGeom prst="ellipse">
            <a:avLst/>
          </a:prstGeom>
          <a:solidFill>
            <a:srgbClr val="F6B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ctr"/>
          <a:lstStyle/>
          <a:p>
            <a:pPr algn="ctr"/>
            <a:r>
              <a:rPr lang="ko-KR" altLang="en-US" sz="1137" dirty="0"/>
              <a:t>커머스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97C269-00A8-49C7-BA4A-30615BE549F3}"/>
              </a:ext>
            </a:extLst>
          </p:cNvPr>
          <p:cNvSpPr/>
          <p:nvPr/>
        </p:nvSpPr>
        <p:spPr>
          <a:xfrm>
            <a:off x="5508087" y="1741354"/>
            <a:ext cx="858000" cy="858000"/>
          </a:xfrm>
          <a:prstGeom prst="ellipse">
            <a:avLst/>
          </a:prstGeom>
          <a:solidFill>
            <a:srgbClr val="F3D0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17" dirty="0">
                <a:solidFill>
                  <a:schemeClr val="tx1"/>
                </a:solidFill>
              </a:rPr>
              <a:t>카탈로그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DA28508-FFFA-42AC-8B5C-6B9A7563DBE8}"/>
              </a:ext>
            </a:extLst>
          </p:cNvPr>
          <p:cNvSpPr/>
          <p:nvPr/>
        </p:nvSpPr>
        <p:spPr>
          <a:xfrm>
            <a:off x="5508087" y="4627579"/>
            <a:ext cx="858000" cy="858000"/>
          </a:xfrm>
          <a:prstGeom prst="ellipse">
            <a:avLst/>
          </a:prstGeom>
          <a:solidFill>
            <a:srgbClr val="E5E9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7" dirty="0">
                <a:solidFill>
                  <a:schemeClr val="tx1"/>
                </a:solidFill>
              </a:rPr>
              <a:t>App.</a:t>
            </a:r>
            <a:endParaRPr lang="ko-KR" altLang="en-US" sz="1137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B210A4-8A99-45D8-997D-87BCAD25DD05}"/>
              </a:ext>
            </a:extLst>
          </p:cNvPr>
          <p:cNvSpPr/>
          <p:nvPr/>
        </p:nvSpPr>
        <p:spPr>
          <a:xfrm>
            <a:off x="207298" y="1731251"/>
            <a:ext cx="1669190" cy="382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9553" indent="-309553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</a:rPr>
              <a:t>프로젝트 내 </a:t>
            </a:r>
            <a:br>
              <a:rPr lang="en-US" altLang="ko-KR" sz="1300" dirty="0">
                <a:solidFill>
                  <a:schemeClr val="tx1"/>
                </a:solidFill>
              </a:rPr>
            </a:br>
            <a:r>
              <a:rPr lang="ko-KR" altLang="en-US" sz="1300" dirty="0">
                <a:solidFill>
                  <a:schemeClr val="tx1"/>
                </a:solidFill>
              </a:rPr>
              <a:t>업무단위별 </a:t>
            </a:r>
            <a:br>
              <a:rPr lang="en-US" altLang="ko-KR" sz="1300" dirty="0">
                <a:solidFill>
                  <a:schemeClr val="tx1"/>
                </a:solidFill>
              </a:rPr>
            </a:br>
            <a:r>
              <a:rPr lang="ko-KR" altLang="en-US" sz="1300" dirty="0">
                <a:solidFill>
                  <a:schemeClr val="tx1"/>
                </a:solidFill>
              </a:rPr>
              <a:t>스크럼 구성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309553" indent="-309553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1"/>
              </a:solidFill>
            </a:endParaRPr>
          </a:p>
          <a:p>
            <a:pPr marL="309553" indent="-309553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</a:rPr>
              <a:t>스크럼별 </a:t>
            </a:r>
            <a:r>
              <a:rPr lang="en-US" altLang="ko-KR" sz="1300" dirty="0">
                <a:solidFill>
                  <a:schemeClr val="tx1"/>
                </a:solidFill>
              </a:rPr>
              <a:t>5~9명의 </a:t>
            </a:r>
            <a:r>
              <a:rPr lang="en-US" altLang="ko-KR" sz="1300" dirty="0" err="1">
                <a:solidFill>
                  <a:schemeClr val="tx1"/>
                </a:solidFill>
              </a:rPr>
              <a:t>구성원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309553" indent="-309553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1"/>
              </a:solidFill>
            </a:endParaRPr>
          </a:p>
          <a:p>
            <a:pPr marL="309553" indent="-309553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</a:rPr>
              <a:t>Scrum Master, Product Owner, Dev. Team 등 </a:t>
            </a:r>
            <a:r>
              <a:rPr lang="en-US" altLang="ko-KR" sz="1300" dirty="0" err="1">
                <a:solidFill>
                  <a:schemeClr val="tx1"/>
                </a:solidFill>
              </a:rPr>
              <a:t>크게</a:t>
            </a:r>
            <a:r>
              <a:rPr lang="en-US" altLang="ko-KR" sz="1300" dirty="0">
                <a:solidFill>
                  <a:schemeClr val="tx1"/>
                </a:solidFill>
              </a:rPr>
              <a:t> 3가지 </a:t>
            </a:r>
            <a:br>
              <a:rPr lang="en-US" altLang="ko-KR" sz="1300" dirty="0">
                <a:solidFill>
                  <a:schemeClr val="tx1"/>
                </a:solidFill>
              </a:rPr>
            </a:br>
            <a:r>
              <a:rPr lang="en-US" altLang="ko-KR" sz="1300" dirty="0" err="1">
                <a:solidFill>
                  <a:schemeClr val="tx1"/>
                </a:solidFill>
              </a:rPr>
              <a:t>역할로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</a:rPr>
              <a:t>구분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738BB2-D934-454C-801E-CC1EC691EA5F}"/>
              </a:ext>
            </a:extLst>
          </p:cNvPr>
          <p:cNvSpPr/>
          <p:nvPr/>
        </p:nvSpPr>
        <p:spPr>
          <a:xfrm>
            <a:off x="7965361" y="1731251"/>
            <a:ext cx="1669190" cy="382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5732" indent="-185732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</a:rPr>
              <a:t>PM</a:t>
            </a:r>
            <a:r>
              <a:rPr lang="ko-KR" altLang="en-US" sz="1300" dirty="0">
                <a:solidFill>
                  <a:schemeClr val="tx1"/>
                </a:solidFill>
              </a:rPr>
              <a:t>을 포함한 </a:t>
            </a:r>
            <a:br>
              <a:rPr lang="en-US" altLang="ko-KR" sz="1300" dirty="0">
                <a:solidFill>
                  <a:schemeClr val="tx1"/>
                </a:solidFill>
              </a:rPr>
            </a:br>
            <a:r>
              <a:rPr lang="ko-KR" altLang="en-US" sz="1300" dirty="0">
                <a:solidFill>
                  <a:schemeClr val="tx1"/>
                </a:solidFill>
              </a:rPr>
              <a:t>최상위 협의체 </a:t>
            </a:r>
            <a:r>
              <a:rPr lang="en-US" altLang="ko-KR" sz="1300" dirty="0" err="1">
                <a:solidFill>
                  <a:schemeClr val="tx1"/>
                </a:solidFill>
              </a:rPr>
              <a:t>SoS와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br>
              <a:rPr lang="en-US" altLang="ko-KR" sz="1300" dirty="0">
                <a:solidFill>
                  <a:schemeClr val="tx1"/>
                </a:solidFill>
              </a:rPr>
            </a:br>
            <a:r>
              <a:rPr lang="ko-KR" altLang="en-US" sz="1300" dirty="0">
                <a:solidFill>
                  <a:schemeClr val="tx1"/>
                </a:solidFill>
              </a:rPr>
              <a:t>스크럼 간 협의체 </a:t>
            </a:r>
            <a:r>
              <a:rPr lang="en-US" altLang="ko-KR" sz="1300" dirty="0">
                <a:solidFill>
                  <a:schemeClr val="tx1"/>
                </a:solidFill>
              </a:rPr>
              <a:t>CSM</a:t>
            </a:r>
            <a:r>
              <a:rPr lang="ko-KR" altLang="en-US" sz="1300" dirty="0">
                <a:solidFill>
                  <a:schemeClr val="tx1"/>
                </a:solidFill>
              </a:rPr>
              <a:t> 운영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C608363-C864-4748-812C-EE105E7E6DBF}"/>
              </a:ext>
            </a:extLst>
          </p:cNvPr>
          <p:cNvSpPr/>
          <p:nvPr/>
        </p:nvSpPr>
        <p:spPr>
          <a:xfrm>
            <a:off x="2679406" y="526556"/>
            <a:ext cx="4232742" cy="1038296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33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D00CF2E-F241-4F35-AD41-63400C32D1B0}"/>
              </a:ext>
            </a:extLst>
          </p:cNvPr>
          <p:cNvSpPr/>
          <p:nvPr/>
        </p:nvSpPr>
        <p:spPr>
          <a:xfrm>
            <a:off x="3837479" y="3003001"/>
            <a:ext cx="2128237" cy="1038296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7" b="1" dirty="0">
                <a:solidFill>
                  <a:schemeClr val="tx1"/>
                </a:solidFill>
                <a:highlight>
                  <a:srgbClr val="FFFFFF"/>
                </a:highlight>
              </a:rPr>
              <a:t>CSM*</a:t>
            </a:r>
            <a:endParaRPr lang="ko-KR" altLang="en-US" sz="2167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FDAA12-1B1F-40F5-95B5-BF803865DAA4}"/>
              </a:ext>
            </a:extLst>
          </p:cNvPr>
          <p:cNvSpPr/>
          <p:nvPr/>
        </p:nvSpPr>
        <p:spPr>
          <a:xfrm>
            <a:off x="4465182" y="4887231"/>
            <a:ext cx="858000" cy="858000"/>
          </a:xfrm>
          <a:prstGeom prst="ellipse">
            <a:avLst/>
          </a:prstGeom>
          <a:solidFill>
            <a:srgbClr val="D5B8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7" dirty="0">
                <a:solidFill>
                  <a:schemeClr val="bg1"/>
                </a:solidFill>
              </a:rPr>
              <a:t>Dev-ops</a:t>
            </a:r>
            <a:endParaRPr lang="ko-KR" altLang="en-US" sz="1137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DB1DFE-B916-4A86-889F-9ACAE0A629CD}"/>
              </a:ext>
            </a:extLst>
          </p:cNvPr>
          <p:cNvSpPr/>
          <p:nvPr/>
        </p:nvSpPr>
        <p:spPr>
          <a:xfrm>
            <a:off x="4465182" y="1416269"/>
            <a:ext cx="858000" cy="8580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17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E3040A-1E1C-4E02-AA31-06F887467A9E}"/>
              </a:ext>
            </a:extLst>
          </p:cNvPr>
          <p:cNvSpPr/>
          <p:nvPr/>
        </p:nvSpPr>
        <p:spPr>
          <a:xfrm>
            <a:off x="6797980" y="5810932"/>
            <a:ext cx="2334761" cy="415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92" dirty="0">
                <a:solidFill>
                  <a:schemeClr val="tx1"/>
                </a:solidFill>
              </a:rPr>
              <a:t>* CPM: Cross PM Meeting</a:t>
            </a:r>
            <a:br>
              <a:rPr lang="en-US" altLang="ko-KR" sz="1192" dirty="0">
                <a:solidFill>
                  <a:schemeClr val="tx1"/>
                </a:solidFill>
              </a:rPr>
            </a:br>
            <a:r>
              <a:rPr lang="en-US" altLang="ko-KR" sz="1192" dirty="0">
                <a:solidFill>
                  <a:schemeClr val="tx1"/>
                </a:solidFill>
              </a:rPr>
              <a:t>** CSM: Cross Scrum Meeting</a:t>
            </a:r>
            <a:endParaRPr lang="ko-KR" altLang="en-US" sz="1192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8C983-FE57-4F7E-9DFC-6E90C91014FC}"/>
              </a:ext>
            </a:extLst>
          </p:cNvPr>
          <p:cNvSpPr txBox="1"/>
          <p:nvPr/>
        </p:nvSpPr>
        <p:spPr>
          <a:xfrm>
            <a:off x="3462045" y="880471"/>
            <a:ext cx="2981907" cy="449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2400" b="1" dirty="0">
                <a:solidFill>
                  <a:schemeClr val="tx1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Scrum of Scrums</a:t>
            </a:r>
            <a:endParaRPr lang="ko-KR" altLang="en-US" sz="2400" b="1" dirty="0">
              <a:solidFill>
                <a:schemeClr val="tx1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D5AFEE8-FA60-4690-9442-77DD52022919}"/>
              </a:ext>
            </a:extLst>
          </p:cNvPr>
          <p:cNvSpPr/>
          <p:nvPr/>
        </p:nvSpPr>
        <p:spPr>
          <a:xfrm>
            <a:off x="3803104" y="5655048"/>
            <a:ext cx="2128237" cy="1038296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7" b="1" dirty="0">
                <a:solidFill>
                  <a:schemeClr val="tx1"/>
                </a:solidFill>
                <a:highlight>
                  <a:srgbClr val="FFFFFF"/>
                </a:highlight>
              </a:rPr>
              <a:t>CPM*</a:t>
            </a:r>
            <a:endParaRPr lang="ko-KR" altLang="en-US" sz="2167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220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Team </a:t>
            </a:r>
            <a:r>
              <a:rPr lang="ko-KR" altLang="en-US" dirty="0"/>
              <a:t>별 명확한 담당자 할당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8AD503-7F85-4C73-927C-32833068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872716"/>
            <a:ext cx="8640960" cy="5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모서리가 둥근 직사각형 252"/>
          <p:cNvSpPr/>
          <p:nvPr/>
        </p:nvSpPr>
        <p:spPr>
          <a:xfrm>
            <a:off x="5061013" y="2197961"/>
            <a:ext cx="4169311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654190" y="2197961"/>
            <a:ext cx="4172795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169" name="제목 168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ko-KR" altLang="en-US" dirty="0"/>
              <a:t>협업을 통한 시너지</a:t>
            </a:r>
          </a:p>
        </p:txBody>
      </p:sp>
      <p:sp>
        <p:nvSpPr>
          <p:cNvPr id="170" name="내용 개체 틀 1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소통 활성화를 통해 실질적 협업이 가능해 짐</a:t>
            </a:r>
          </a:p>
        </p:txBody>
      </p:sp>
      <p:sp>
        <p:nvSpPr>
          <p:cNvPr id="97" name="Rectangle 52"/>
          <p:cNvSpPr/>
          <p:nvPr/>
        </p:nvSpPr>
        <p:spPr>
          <a:xfrm>
            <a:off x="5061012" y="1808820"/>
            <a:ext cx="4173847" cy="392392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다양한 </a:t>
            </a:r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Activity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를 통한 </a:t>
            </a:r>
            <a:r>
              <a:rPr lang="ko-KR" altLang="en-US" sz="1733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팀웍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 상승</a:t>
            </a:r>
          </a:p>
        </p:txBody>
      </p:sp>
      <p:sp>
        <p:nvSpPr>
          <p:cNvPr id="101" name="Rectangle 53"/>
          <p:cNvSpPr/>
          <p:nvPr/>
        </p:nvSpPr>
        <p:spPr>
          <a:xfrm>
            <a:off x="654191" y="1808819"/>
            <a:ext cx="4172794" cy="392393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개인에서 팀 중심으로 변화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648833" y="4903078"/>
            <a:ext cx="8586047" cy="1000444"/>
            <a:chOff x="607231" y="4381938"/>
            <a:chExt cx="7925582" cy="923487"/>
          </a:xfrm>
        </p:grpSpPr>
        <p:sp>
          <p:nvSpPr>
            <p:cNvPr id="107" name="Freeform 148"/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86400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8" name="Freeform 149"/>
            <p:cNvSpPr>
              <a:spLocks noChangeArrowheads="1"/>
            </p:cNvSpPr>
            <p:nvPr/>
          </p:nvSpPr>
          <p:spPr bwMode="auto">
            <a:xfrm>
              <a:off x="607231" y="4381938"/>
              <a:ext cx="823323" cy="823324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5527" y="4438673"/>
              <a:ext cx="586551" cy="507832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개선</a:t>
              </a:r>
              <a:endParaRPr lang="en-US" altLang="ko-KR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  <a:p>
              <a:pPr algn="ctr"/>
              <a: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Point</a:t>
              </a:r>
              <a:endParaRPr lang="ko-KR" altLang="en-US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</p:txBody>
        </p:sp>
        <p:sp>
          <p:nvSpPr>
            <p:cNvPr id="110" name="Text Placeholder 8"/>
            <p:cNvSpPr txBox="1">
              <a:spLocks/>
            </p:cNvSpPr>
            <p:nvPr/>
          </p:nvSpPr>
          <p:spPr bwMode="auto">
            <a:xfrm>
              <a:off x="1498600" y="4505661"/>
              <a:ext cx="7034213" cy="7355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팀원간의 소통 상승으로 서로간의 신뢰가 형성이 되고 자연스러운 협업이 가능해 짐</a:t>
              </a: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스크럼 미팅을 통해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본인의 어려운 점을 이야기 하고 도움을 받을 수 있어 시행착오를 줄임</a:t>
              </a:r>
              <a:endParaRPr lang="en-US" altLang="ko-KR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협업에 방해가 될 수 있는 요소들을 적극적으로 제거함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38" y="2256277"/>
            <a:ext cx="3725022" cy="2486922"/>
          </a:xfrm>
          <a:prstGeom prst="rect">
            <a:avLst/>
          </a:prstGeom>
        </p:spPr>
      </p:pic>
      <p:pic>
        <p:nvPicPr>
          <p:cNvPr id="19" name="그림 18" descr="사람, 실내, 그룹, 사람들이(가) 표시된 사진&#10;&#10;자동 생성된 설명">
            <a:extLst>
              <a:ext uri="{FF2B5EF4-FFF2-40B4-BE49-F238E27FC236}">
                <a16:creationId xmlns:a16="http://schemas.microsoft.com/office/drawing/2014/main" id="{C12B6BB9-3A59-4452-835A-C76FE5080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104" y="2283582"/>
            <a:ext cx="2140432" cy="1203993"/>
          </a:xfrm>
          <a:prstGeom prst="rect">
            <a:avLst/>
          </a:prstGeom>
        </p:spPr>
      </p:pic>
      <p:pic>
        <p:nvPicPr>
          <p:cNvPr id="15" name="그림 14" descr="사람, 실내이(가) 표시된 사진&#10;&#10;자동 생성된 설명">
            <a:extLst>
              <a:ext uri="{FF2B5EF4-FFF2-40B4-BE49-F238E27FC236}">
                <a16:creationId xmlns:a16="http://schemas.microsoft.com/office/drawing/2014/main" id="{004DFE4F-650D-4449-B0CC-8CE257F914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r="5249"/>
          <a:stretch/>
        </p:blipFill>
        <p:spPr>
          <a:xfrm>
            <a:off x="5140054" y="2414630"/>
            <a:ext cx="1755195" cy="11697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7AB00B-9EE4-4C5C-A70A-C0A534ED05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1599" y="3426512"/>
            <a:ext cx="2140429" cy="1203992"/>
          </a:xfrm>
          <a:prstGeom prst="rect">
            <a:avLst/>
          </a:prstGeom>
        </p:spPr>
      </p:pic>
      <p:pic>
        <p:nvPicPr>
          <p:cNvPr id="31" name="그림 30" descr="텍스트, 갤러리, 냉장고, 백색가전제품이(가) 표시된 사진&#10;&#10;자동 생성된 설명">
            <a:extLst>
              <a:ext uri="{FF2B5EF4-FFF2-40B4-BE49-F238E27FC236}">
                <a16:creationId xmlns:a16="http://schemas.microsoft.com/office/drawing/2014/main" id="{310359DA-0ED9-471D-A4CA-7C9170DD3E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9" r="7367"/>
          <a:stretch/>
        </p:blipFill>
        <p:spPr>
          <a:xfrm rot="5400000">
            <a:off x="7897283" y="3466523"/>
            <a:ext cx="1519032" cy="10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모서리가 둥근 직사각형 252"/>
          <p:cNvSpPr/>
          <p:nvPr/>
        </p:nvSpPr>
        <p:spPr>
          <a:xfrm>
            <a:off x="5061013" y="2089949"/>
            <a:ext cx="4169311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97" name="Rectangle 52"/>
          <p:cNvSpPr/>
          <p:nvPr/>
        </p:nvSpPr>
        <p:spPr>
          <a:xfrm>
            <a:off x="5061012" y="1700808"/>
            <a:ext cx="4173847" cy="392392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효율적인 </a:t>
            </a:r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Process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에 대한 제안</a:t>
            </a:r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654190" y="2089949"/>
            <a:ext cx="4172795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169" name="제목 168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ko-KR" altLang="en-US" dirty="0"/>
              <a:t>일하는 방식의 지속적 개선</a:t>
            </a:r>
          </a:p>
        </p:txBody>
      </p:sp>
      <p:sp>
        <p:nvSpPr>
          <p:cNvPr id="170" name="내용 개체 틀 1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팀원 스스로 일하는 방식을 </a:t>
            </a:r>
            <a:r>
              <a:rPr lang="en-US" altLang="ko-KR" dirty="0"/>
              <a:t>Self-Design</a:t>
            </a:r>
            <a:r>
              <a:rPr lang="ko-KR" altLang="en-US" dirty="0"/>
              <a:t>하여 </a:t>
            </a:r>
            <a:r>
              <a:rPr lang="ko-KR" altLang="en-US" dirty="0" err="1"/>
              <a:t>자기주도성</a:t>
            </a:r>
            <a:r>
              <a:rPr lang="ko-KR" altLang="en-US" dirty="0"/>
              <a:t> 확보</a:t>
            </a:r>
          </a:p>
        </p:txBody>
      </p:sp>
      <p:sp>
        <p:nvSpPr>
          <p:cNvPr id="101" name="Rectangle 53"/>
          <p:cNvSpPr/>
          <p:nvPr/>
        </p:nvSpPr>
        <p:spPr>
          <a:xfrm>
            <a:off x="654191" y="1700807"/>
            <a:ext cx="4172794" cy="392393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팀원 스스로 지난 </a:t>
            </a:r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Sprint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를 평가 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648833" y="4795066"/>
            <a:ext cx="8586047" cy="1000444"/>
            <a:chOff x="607231" y="4381938"/>
            <a:chExt cx="7925582" cy="923487"/>
          </a:xfrm>
        </p:grpSpPr>
        <p:sp>
          <p:nvSpPr>
            <p:cNvPr id="107" name="Freeform 148"/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86400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8" name="Freeform 149"/>
            <p:cNvSpPr>
              <a:spLocks noChangeArrowheads="1"/>
            </p:cNvSpPr>
            <p:nvPr/>
          </p:nvSpPr>
          <p:spPr bwMode="auto">
            <a:xfrm>
              <a:off x="607231" y="4381938"/>
              <a:ext cx="823323" cy="823324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5527" y="4438673"/>
              <a:ext cx="586551" cy="507832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개선</a:t>
              </a:r>
              <a:endParaRPr lang="en-US" altLang="ko-KR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  <a:p>
              <a:pPr algn="ctr"/>
              <a: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Point</a:t>
              </a:r>
              <a:endParaRPr lang="ko-KR" altLang="en-US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</p:txBody>
        </p:sp>
        <p:sp>
          <p:nvSpPr>
            <p:cNvPr id="110" name="Text Placeholder 8"/>
            <p:cNvSpPr txBox="1">
              <a:spLocks/>
            </p:cNvSpPr>
            <p:nvPr/>
          </p:nvSpPr>
          <p:spPr bwMode="auto">
            <a:xfrm>
              <a:off x="1498600" y="4505661"/>
              <a:ext cx="7034213" cy="7355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일하고 소통하는 방식에 대한 다양한 아이디어를 팀원 스스로 도출하고 규칙을 지킴</a:t>
              </a:r>
              <a:endParaRPr lang="en-US" altLang="ko-KR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달성해야 할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Sprint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목표가 명확하고 일하는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Process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스스로 개선함에 따라 자기주도적 일 처리가 가능함</a:t>
              </a: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자기주도적 </a:t>
              </a:r>
              <a:r>
                <a:rPr lang="ko-KR" altLang="en-US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일처리를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함에 따라 문제 해결에 능동적이고 어려운 점을 적극적으로 표현 함</a:t>
              </a:r>
              <a:endParaRPr lang="ko-KR" altLang="en-US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AutoShape 2" descr="image2018-7-12_14-7-43.png"/>
          <p:cNvSpPr>
            <a:spLocks noChangeAspect="1" noChangeArrowheads="1"/>
          </p:cNvSpPr>
          <p:nvPr/>
        </p:nvSpPr>
        <p:spPr bwMode="auto">
          <a:xfrm>
            <a:off x="182298" y="176874"/>
            <a:ext cx="3302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ko-KR" altLang="en-US" sz="1950"/>
          </a:p>
        </p:txBody>
      </p:sp>
      <p:pic>
        <p:nvPicPr>
          <p:cNvPr id="13" name="그림 12" descr="텍스트, 텔레비전, 모니터, 화면이(가) 표시된 사진&#10;&#10;자동 생성된 설명">
            <a:extLst>
              <a:ext uri="{FF2B5EF4-FFF2-40B4-BE49-F238E27FC236}">
                <a16:creationId xmlns:a16="http://schemas.microsoft.com/office/drawing/2014/main" id="{ED0D4ED7-CD9D-4AB0-A984-F831899E0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88" y="2198479"/>
            <a:ext cx="1727687" cy="17304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8508C4-C6FC-4255-9FEC-DA0AD62246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5200" r="17320" b="3701"/>
          <a:stretch/>
        </p:blipFill>
        <p:spPr>
          <a:xfrm rot="10800000">
            <a:off x="782629" y="2143048"/>
            <a:ext cx="2067719" cy="1421587"/>
          </a:xfrm>
          <a:prstGeom prst="rect">
            <a:avLst/>
          </a:prstGeom>
        </p:spPr>
      </p:pic>
      <p:pic>
        <p:nvPicPr>
          <p:cNvPr id="9" name="그림 8" descr="실내, 사람, 작업, 테이블이(가) 표시된 사진&#10;&#10;자동 생성된 설명">
            <a:extLst>
              <a:ext uri="{FF2B5EF4-FFF2-40B4-BE49-F238E27FC236}">
                <a16:creationId xmlns:a16="http://schemas.microsoft.com/office/drawing/2014/main" id="{2B02C45B-5FF4-4D4A-8B1E-F4E3F3C2A0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14" y="3152037"/>
            <a:ext cx="2527263" cy="1421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70295C-DBBF-40A9-87A4-BEC2AF1184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5156" r="27998" b="8700"/>
          <a:stretch/>
        </p:blipFill>
        <p:spPr>
          <a:xfrm>
            <a:off x="2838298" y="2302242"/>
            <a:ext cx="1911212" cy="212907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FB22527-1E69-466E-91C7-D7D90A4DD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50" y="2930523"/>
            <a:ext cx="2668739" cy="1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모서리가 둥근 직사각형 252"/>
          <p:cNvSpPr/>
          <p:nvPr/>
        </p:nvSpPr>
        <p:spPr>
          <a:xfrm>
            <a:off x="5097017" y="2017941"/>
            <a:ext cx="4169311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690194" y="2017941"/>
            <a:ext cx="4172795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169" name="제목 168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ko-KR" altLang="en-US" dirty="0"/>
              <a:t>다양한 이해관계자들과 원활한 협업</a:t>
            </a:r>
          </a:p>
        </p:txBody>
      </p:sp>
      <p:sp>
        <p:nvSpPr>
          <p:cNvPr id="170" name="내용 개체 틀 1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목표 달성을 위해 서로 합의하고 협력  </a:t>
            </a:r>
          </a:p>
        </p:txBody>
      </p:sp>
      <p:sp>
        <p:nvSpPr>
          <p:cNvPr id="97" name="Rectangle 52"/>
          <p:cNvSpPr/>
          <p:nvPr/>
        </p:nvSpPr>
        <p:spPr>
          <a:xfrm>
            <a:off x="5097016" y="1628800"/>
            <a:ext cx="4173847" cy="392392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Comm.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채널단일화를 통한 정보의 투명성</a:t>
            </a:r>
          </a:p>
        </p:txBody>
      </p:sp>
      <p:sp>
        <p:nvSpPr>
          <p:cNvPr id="101" name="Rectangle 53"/>
          <p:cNvSpPr/>
          <p:nvPr/>
        </p:nvSpPr>
        <p:spPr>
          <a:xfrm>
            <a:off x="690195" y="1628799"/>
            <a:ext cx="4172794" cy="392393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명확한 담당자 할당 및 원활한 의사소통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684837" y="4723058"/>
            <a:ext cx="8586047" cy="1000444"/>
            <a:chOff x="607231" y="4381938"/>
            <a:chExt cx="7925582" cy="923487"/>
          </a:xfrm>
        </p:grpSpPr>
        <p:sp>
          <p:nvSpPr>
            <p:cNvPr id="107" name="Freeform 148"/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86400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8" name="Freeform 149"/>
            <p:cNvSpPr>
              <a:spLocks noChangeArrowheads="1"/>
            </p:cNvSpPr>
            <p:nvPr/>
          </p:nvSpPr>
          <p:spPr bwMode="auto">
            <a:xfrm>
              <a:off x="607231" y="4381938"/>
              <a:ext cx="823323" cy="823324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5527" y="4438673"/>
              <a:ext cx="586551" cy="507832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개선</a:t>
              </a:r>
              <a:endParaRPr lang="en-US" altLang="ko-KR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  <a:p>
              <a:pPr algn="ctr"/>
              <a: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Point</a:t>
              </a:r>
              <a:endParaRPr lang="ko-KR" altLang="en-US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</p:txBody>
        </p:sp>
        <p:sp>
          <p:nvSpPr>
            <p:cNvPr id="110" name="Text Placeholder 8"/>
            <p:cNvSpPr txBox="1">
              <a:spLocks/>
            </p:cNvSpPr>
            <p:nvPr/>
          </p:nvSpPr>
          <p:spPr bwMode="auto">
            <a:xfrm>
              <a:off x="1498600" y="4505661"/>
              <a:ext cx="7034213" cy="7355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</a:t>
              </a:r>
              <a:r>
                <a:rPr lang="ko-KR" altLang="en-US" sz="1137" dirty="0" err="1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역할자들이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Sprint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목표를 위해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One-team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구성되어 목표를 달성하기 위하여 노력 함</a:t>
              </a:r>
              <a:endParaRPr lang="en-US" altLang="ko-KR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T-DE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PMS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Comment, T-DE WIKI, Slack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 도구를 이용해서 의사소통의 효율을 극대화</a:t>
              </a:r>
              <a:endParaRPr lang="en-US" altLang="ko-KR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한 채널로의 업무 정보 집적을 통해 일관되고 즉시적인 의사소통 가능 함</a:t>
              </a:r>
              <a:endParaRPr lang="ko-KR" altLang="en-US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AutoShape 2" descr="image2018-7-12_14-7-43.png"/>
          <p:cNvSpPr>
            <a:spLocks noChangeAspect="1" noChangeArrowheads="1"/>
          </p:cNvSpPr>
          <p:nvPr/>
        </p:nvSpPr>
        <p:spPr bwMode="auto">
          <a:xfrm>
            <a:off x="182298" y="176874"/>
            <a:ext cx="3302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ko-KR" altLang="en-US" sz="1950"/>
          </a:p>
        </p:txBody>
      </p:sp>
      <p:sp>
        <p:nvSpPr>
          <p:cNvPr id="3" name="직사각형 2"/>
          <p:cNvSpPr/>
          <p:nvPr/>
        </p:nvSpPr>
        <p:spPr>
          <a:xfrm>
            <a:off x="2503503" y="2421406"/>
            <a:ext cx="4953000" cy="3924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950" dirty="0"/>
              <a:t>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AA797C-38A2-4ED2-AADD-0169E9C0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5" y="2095855"/>
            <a:ext cx="4067928" cy="2418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54581-A4CD-4580-9F0C-DECFE636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903" y="2103580"/>
            <a:ext cx="2804108" cy="21458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9B632D-95A6-4534-8CC8-F390EAEB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25" y="2902048"/>
            <a:ext cx="2596711" cy="16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모서리가 둥근 직사각형 252"/>
          <p:cNvSpPr/>
          <p:nvPr/>
        </p:nvSpPr>
        <p:spPr>
          <a:xfrm>
            <a:off x="5025009" y="2053945"/>
            <a:ext cx="4169311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618186" y="2053945"/>
            <a:ext cx="4172795" cy="26111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2925" dirty="0">
              <a:latin typeface="나눔스퀘어 Bold" panose="020B0600000101010101" pitchFamily="50" charset="-127"/>
            </a:endParaRPr>
          </a:p>
        </p:txBody>
      </p:sp>
      <p:sp>
        <p:nvSpPr>
          <p:cNvPr id="169" name="제목 168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dirty="0"/>
              <a:t>Issue </a:t>
            </a:r>
            <a:r>
              <a:rPr lang="ko-KR" altLang="en-US" dirty="0"/>
              <a:t>조기 발견 및 조치</a:t>
            </a:r>
          </a:p>
        </p:txBody>
      </p:sp>
      <p:sp>
        <p:nvSpPr>
          <p:cNvPr id="170" name="내용 개체 틀 1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투명한 정보를 바탕으로 한 </a:t>
            </a:r>
            <a:r>
              <a:rPr lang="en-US" altLang="ko-KR" dirty="0"/>
              <a:t>Issue </a:t>
            </a:r>
            <a:r>
              <a:rPr lang="ko-KR" altLang="en-US" dirty="0"/>
              <a:t>조기 발견 및 </a:t>
            </a:r>
            <a:r>
              <a:rPr lang="en-US" altLang="ko-KR" dirty="0"/>
              <a:t>Action Item </a:t>
            </a:r>
            <a:r>
              <a:rPr lang="ko-KR" altLang="en-US" dirty="0"/>
              <a:t>도출</a:t>
            </a:r>
          </a:p>
        </p:txBody>
      </p:sp>
      <p:sp>
        <p:nvSpPr>
          <p:cNvPr id="97" name="Rectangle 52"/>
          <p:cNvSpPr/>
          <p:nvPr/>
        </p:nvSpPr>
        <p:spPr>
          <a:xfrm>
            <a:off x="5025008" y="1664804"/>
            <a:ext cx="4173847" cy="392392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Scrum Of Scrum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을 통한 </a:t>
            </a:r>
            <a:r>
              <a:rPr lang="en-US" altLang="ko-KR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Issue</a:t>
            </a:r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조기 해결</a:t>
            </a:r>
          </a:p>
        </p:txBody>
      </p:sp>
      <p:sp>
        <p:nvSpPr>
          <p:cNvPr id="101" name="Rectangle 53"/>
          <p:cNvSpPr/>
          <p:nvPr/>
        </p:nvSpPr>
        <p:spPr>
          <a:xfrm>
            <a:off x="618187" y="1664803"/>
            <a:ext cx="4172794" cy="392393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24765" rIns="49530" bIns="24765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진척관리의 투명성 확보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2829" y="4759062"/>
            <a:ext cx="8586047" cy="1000444"/>
            <a:chOff x="607231" y="4381938"/>
            <a:chExt cx="7925582" cy="923487"/>
          </a:xfrm>
        </p:grpSpPr>
        <p:sp>
          <p:nvSpPr>
            <p:cNvPr id="107" name="Freeform 148"/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86400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8" name="Freeform 149"/>
            <p:cNvSpPr>
              <a:spLocks noChangeArrowheads="1"/>
            </p:cNvSpPr>
            <p:nvPr/>
          </p:nvSpPr>
          <p:spPr bwMode="auto">
            <a:xfrm>
              <a:off x="607231" y="4381938"/>
              <a:ext cx="823323" cy="823324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</p:spPr>
          <p:txBody>
            <a:bodyPr wrap="none" lIns="49530" tIns="24765" rIns="49530" bIns="24765" anchor="ctr"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pPr latinLnBrk="0"/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5527" y="4438673"/>
              <a:ext cx="586551" cy="507832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개선</a:t>
              </a:r>
              <a:endParaRPr lang="en-US" altLang="ko-KR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  <a:p>
              <a:pPr algn="ctr"/>
              <a: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Point</a:t>
              </a:r>
              <a:endParaRPr lang="ko-KR" altLang="en-US" sz="1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endParaRPr>
            </a:p>
          </p:txBody>
        </p:sp>
        <p:sp>
          <p:nvSpPr>
            <p:cNvPr id="110" name="Text Placeholder 8"/>
            <p:cNvSpPr txBox="1">
              <a:spLocks/>
            </p:cNvSpPr>
            <p:nvPr/>
          </p:nvSpPr>
          <p:spPr bwMode="auto">
            <a:xfrm>
              <a:off x="1498600" y="4505661"/>
              <a:ext cx="7034213" cy="7355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T-DE PMS Scrum Board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를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통해 진척 관리의 투명성 확보</a:t>
              </a: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Issue 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조기 도출 및 해결 위주의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Scrum Of Scrum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을 수행</a:t>
              </a:r>
              <a:endParaRPr lang="en-US" altLang="ko-KR" sz="113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누구나 현재의 문제점을 자유롭게 제기하고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Issue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가 되기 전 </a:t>
              </a:r>
              <a:r>
                <a:rPr lang="en-US" altLang="ko-KR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Action Item</a:t>
              </a:r>
              <a:r>
                <a:rPr lang="ko-KR" altLang="en-US" sz="1137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으로 문제를 조기 해결 함</a:t>
              </a:r>
            </a:p>
          </p:txBody>
        </p:sp>
      </p:grpSp>
      <p:sp>
        <p:nvSpPr>
          <p:cNvPr id="2" name="AutoShape 2" descr="image2018-7-12_14-7-43.png"/>
          <p:cNvSpPr>
            <a:spLocks noChangeAspect="1" noChangeArrowheads="1"/>
          </p:cNvSpPr>
          <p:nvPr/>
        </p:nvSpPr>
        <p:spPr bwMode="auto">
          <a:xfrm>
            <a:off x="182298" y="176874"/>
            <a:ext cx="330200" cy="3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ko-KR" altLang="en-US" sz="195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9C4E1A-093A-485B-A6E4-E3447453D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17" y="2228880"/>
            <a:ext cx="3979532" cy="2278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F0EB38-7080-4927-9496-3D546DCC2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3" y="2299303"/>
            <a:ext cx="4017445" cy="20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8373" y="2604490"/>
            <a:ext cx="4739303" cy="82451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en-US" altLang="ko-KR" sz="4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7704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48902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Agile Delivery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83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45" y="1322766"/>
            <a:ext cx="5906758" cy="436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s://confluence.skcc.com/download/thumbnails/10393703/image2016-5-26%2015%3A59%3A3.png?version=1&amp;modificationDate=1464245940000&amp;api=v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58" y="3624022"/>
            <a:ext cx="576589" cy="4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6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</a:t>
            </a:r>
            <a:r>
              <a:rPr lang="en-US" altLang="ko-KR" dirty="0" err="1"/>
              <a:t>전환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pic>
        <p:nvPicPr>
          <p:cNvPr id="6" name="그림 5" descr="사람, 남자, 전면, 테이블이(가) 표시된 사진&#10;&#10;자동 생성된 설명">
            <a:extLst>
              <a:ext uri="{FF2B5EF4-FFF2-40B4-BE49-F238E27FC236}">
                <a16:creationId xmlns:a16="http://schemas.microsoft.com/office/drawing/2014/main" id="{309FDB64-CB4F-4E19-9396-7066E76C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64"/>
            <a:ext cx="9896056" cy="4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4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Delivery </a:t>
            </a:r>
            <a:r>
              <a:rPr lang="en-US" altLang="ko-KR" sz="2600" dirty="0"/>
              <a:t>(PJT </a:t>
            </a:r>
            <a:r>
              <a:rPr lang="ko-KR" altLang="en-US" sz="2600" dirty="0"/>
              <a:t>수행</a:t>
            </a:r>
            <a:r>
              <a:rPr lang="en-US" altLang="ko-KR" sz="2600" dirty="0"/>
              <a:t>/</a:t>
            </a:r>
            <a:r>
              <a:rPr lang="ko-KR" altLang="en-US" sz="2600" dirty="0"/>
              <a:t>관리</a:t>
            </a:r>
            <a:r>
              <a:rPr lang="en-US" altLang="ko-KR" sz="2600" dirty="0"/>
              <a:t>)</a:t>
            </a:r>
            <a:endParaRPr lang="ko-KR" altLang="en-US" sz="2600" dirty="0"/>
          </a:p>
        </p:txBody>
      </p:sp>
      <p:sp>
        <p:nvSpPr>
          <p:cNvPr id="20" name="내용 개체 틀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짧은 주기의 출시 가능한 수준의 제품을 반복</a:t>
            </a:r>
            <a:r>
              <a:rPr lang="en-US" altLang="ko-KR" dirty="0"/>
              <a:t>/</a:t>
            </a:r>
            <a:r>
              <a:rPr lang="ko-KR" altLang="en-US" dirty="0"/>
              <a:t>점진적으로 완성</a:t>
            </a:r>
          </a:p>
        </p:txBody>
      </p:sp>
      <p:pic>
        <p:nvPicPr>
          <p:cNvPr id="15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49110" b="11259"/>
          <a:stretch/>
        </p:blipFill>
        <p:spPr bwMode="auto">
          <a:xfrm>
            <a:off x="4154828" y="2688667"/>
            <a:ext cx="1621402" cy="153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TextBox 150"/>
          <p:cNvSpPr txBox="1"/>
          <p:nvPr/>
        </p:nvSpPr>
        <p:spPr>
          <a:xfrm>
            <a:off x="4427318" y="2934608"/>
            <a:ext cx="307620" cy="225767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867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설계</a:t>
            </a:r>
            <a:endParaRPr lang="en-US" altLang="ko-KR" sz="867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311271" y="3055082"/>
            <a:ext cx="359720" cy="225767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>
              <a:defRPr sz="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ko-KR" altLang="en-US" sz="867" dirty="0"/>
              <a:t>개발</a:t>
            </a:r>
            <a:endParaRPr lang="en-US" altLang="ko-KR" sz="867" dirty="0"/>
          </a:p>
        </p:txBody>
      </p:sp>
      <p:sp>
        <p:nvSpPr>
          <p:cNvPr id="153" name="TextBox 152"/>
          <p:cNvSpPr txBox="1"/>
          <p:nvPr/>
        </p:nvSpPr>
        <p:spPr>
          <a:xfrm>
            <a:off x="5124232" y="3770199"/>
            <a:ext cx="462131" cy="225767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>
              <a:defRPr sz="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ko-KR" altLang="en-US" sz="867" dirty="0"/>
              <a:t>테스트</a:t>
            </a:r>
            <a:endParaRPr lang="en-US" altLang="ko-KR" sz="867" dirty="0"/>
          </a:p>
        </p:txBody>
      </p:sp>
      <p:sp>
        <p:nvSpPr>
          <p:cNvPr id="154" name="TextBox 153"/>
          <p:cNvSpPr txBox="1"/>
          <p:nvPr/>
        </p:nvSpPr>
        <p:spPr>
          <a:xfrm>
            <a:off x="4323942" y="3646630"/>
            <a:ext cx="257530" cy="225767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>
              <a:defRPr sz="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ko-KR" altLang="en-US" sz="867" dirty="0"/>
              <a:t>분석</a:t>
            </a:r>
            <a:endParaRPr lang="en-US" altLang="ko-KR" sz="867" dirty="0"/>
          </a:p>
        </p:txBody>
      </p:sp>
      <p:sp>
        <p:nvSpPr>
          <p:cNvPr id="155" name="직사각형 154"/>
          <p:cNvSpPr/>
          <p:nvPr/>
        </p:nvSpPr>
        <p:spPr>
          <a:xfrm>
            <a:off x="4552636" y="3122229"/>
            <a:ext cx="833831" cy="6924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반복주기</a:t>
            </a:r>
            <a:r>
              <a:rPr lang="en-US" altLang="ko-KR" sz="1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Sprint</a:t>
            </a: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(2-4</a:t>
            </a:r>
            <a:r>
              <a:rPr lang="ko-KR" altLang="en-US" sz="1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주</a:t>
            </a:r>
            <a:r>
              <a:rPr lang="en-US" altLang="ko-KR" sz="1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charset="0"/>
              </a:rPr>
              <a:t>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656526" y="3833614"/>
            <a:ext cx="1027863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1083" dirty="0">
                <a:sym typeface="Monotype Sorts"/>
              </a:rPr>
              <a:t>용어 정의</a:t>
            </a:r>
            <a:endParaRPr lang="en-US" altLang="ko-KR" sz="1083" dirty="0">
              <a:sym typeface="Monotype Sorts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192811" y="3249450"/>
            <a:ext cx="1215348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1083" dirty="0">
                <a:sym typeface="Monotype Sorts"/>
              </a:rPr>
              <a:t>아키텍처 설계</a:t>
            </a:r>
            <a:endParaRPr lang="en-US" altLang="ko-KR" sz="1083" dirty="0">
              <a:sym typeface="Monotype Sort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467903" y="2827225"/>
            <a:ext cx="791619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1083" dirty="0">
                <a:sym typeface="Monotype Sorts"/>
              </a:rPr>
              <a:t>모델링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605437" y="3090889"/>
            <a:ext cx="1277566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1083" dirty="0">
                <a:sym typeface="Monotype Sorts"/>
              </a:rPr>
              <a:t>협업도구 활용</a:t>
            </a:r>
            <a:endParaRPr lang="en-US" altLang="ko-KR" sz="1083" dirty="0">
              <a:sym typeface="Monotype Sorts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670991" y="3354553"/>
            <a:ext cx="1277566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en-US" altLang="ko-KR" sz="1083" dirty="0">
                <a:sym typeface="Monotype Sorts"/>
              </a:rPr>
              <a:t>Daily Scrum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605437" y="3618217"/>
            <a:ext cx="1483885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1083" dirty="0">
                <a:sym typeface="Monotype Sorts"/>
              </a:rPr>
              <a:t>자동 빌드</a:t>
            </a:r>
            <a:r>
              <a:rPr lang="en-US" altLang="ko-KR" sz="1083" dirty="0">
                <a:sym typeface="Monotype Sorts"/>
              </a:rPr>
              <a:t>/</a:t>
            </a:r>
            <a:r>
              <a:rPr lang="ko-KR" altLang="en-US" sz="1083" dirty="0">
                <a:sym typeface="Monotype Sorts"/>
              </a:rPr>
              <a:t>배포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467902" y="3881879"/>
            <a:ext cx="1727048" cy="2589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10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1083" dirty="0">
                <a:sym typeface="Monotype Sorts"/>
              </a:rPr>
              <a:t>자동 소스품질 점검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26380" y="2915406"/>
            <a:ext cx="1917321" cy="6172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defTabSz="1129853" eaLnBrk="0" fontAlgn="ctr" latinLnBrk="0" hangingPunct="0">
              <a:spcAft>
                <a:spcPts val="325"/>
              </a:spcAft>
              <a:buSzPct val="80000"/>
              <a:tabLst>
                <a:tab pos="1023345" algn="l"/>
              </a:tabLst>
            </a:pPr>
            <a:r>
              <a:rPr lang="en-US" altLang="ko-KR" sz="1137" i="1" dirty="0" err="1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MicroService</a:t>
            </a:r>
            <a:r>
              <a:rPr lang="en-US" altLang="ko-KR" sz="1137" i="1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37" i="1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</a:t>
            </a:r>
            <a:br>
              <a:rPr lang="en-US" altLang="ko-KR" sz="1137" i="1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137" i="1" dirty="0" err="1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스크럼팀</a:t>
            </a:r>
            <a:r>
              <a:rPr lang="ko-KR" altLang="en-US" sz="1137" i="1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br>
              <a:rPr lang="en-US" altLang="ko-KR" sz="1137" i="1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37" i="1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(Cross Functional Team)</a:t>
            </a:r>
            <a:endParaRPr lang="ko-KR" altLang="en-US" sz="1137" i="1" dirty="0">
              <a:ln w="6350">
                <a:noFill/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468724" y="1700808"/>
            <a:ext cx="6651765" cy="183942"/>
          </a:xfrm>
          <a:prstGeom prst="homePlate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426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 kumimoji="0" sz="1000">
                <a:ln w="6350"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1"/>
            <a:r>
              <a:rPr lang="en-US" altLang="ko-KR" sz="1300" dirty="0">
                <a:sym typeface="Monotype Sorts" pitchFamily="2" charset="2"/>
              </a:rPr>
              <a:t>Release</a:t>
            </a:r>
            <a:r>
              <a:rPr lang="ko-KR" altLang="en-US" sz="1300" dirty="0">
                <a:sym typeface="Monotype Sorts" pitchFamily="2" charset="2"/>
              </a:rPr>
              <a:t> </a:t>
            </a:r>
            <a:r>
              <a:rPr lang="en-US" altLang="ko-KR" sz="1300" dirty="0">
                <a:sym typeface="Monotype Sorts" pitchFamily="2" charset="2"/>
              </a:rPr>
              <a:t>1.0</a:t>
            </a:r>
            <a:endParaRPr lang="ko-KR" altLang="en-US" sz="1300" dirty="0">
              <a:sym typeface="Monotype Sorts" pitchFamily="2" charset="2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3412524" y="1933769"/>
            <a:ext cx="5657858" cy="205893"/>
            <a:chOff x="4808538" y="2328625"/>
            <a:chExt cx="4788069" cy="217210"/>
          </a:xfrm>
        </p:grpSpPr>
        <p:sp>
          <p:nvSpPr>
            <p:cNvPr id="166" name="TextBox 165"/>
            <p:cNvSpPr txBox="1"/>
            <p:nvPr/>
          </p:nvSpPr>
          <p:spPr>
            <a:xfrm>
              <a:off x="4808538" y="2328625"/>
              <a:ext cx="1835227" cy="217207"/>
            </a:xfrm>
            <a:prstGeom prst="homePlate">
              <a:avLst/>
            </a:prstGeom>
            <a:solidFill>
              <a:schemeClr val="tx1">
                <a:lumMod val="40000"/>
                <a:lumOff val="60000"/>
                <a:alpha val="55000"/>
              </a:schemeClr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 sz="1000">
                  <a:ln w="6350">
                    <a:noFill/>
                  </a:ln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2pPr>
              <a:lvl3pPr marL="1090422" defTabSz="1090422">
                <a:defRPr sz="2100">
                  <a:solidFill>
                    <a:schemeClr val="tx1"/>
                  </a:solidFill>
                </a:defRPr>
              </a:lvl3pPr>
              <a:lvl4pPr marL="1635633" defTabSz="1090422">
                <a:defRPr sz="2100">
                  <a:solidFill>
                    <a:schemeClr val="tx1"/>
                  </a:solidFill>
                </a:defRPr>
              </a:lvl4pPr>
              <a:lvl5pPr marL="2180844" defTabSz="1090422">
                <a:defRPr sz="2100">
                  <a:solidFill>
                    <a:schemeClr val="tx1"/>
                  </a:solidFill>
                </a:defRPr>
              </a:lvl5pPr>
              <a:lvl6pPr marL="2726055" defTabSz="1090422">
                <a:defRPr sz="2100">
                  <a:solidFill>
                    <a:schemeClr val="tx1"/>
                  </a:solidFill>
                </a:defRPr>
              </a:lvl6pPr>
              <a:lvl7pPr marL="3271266" defTabSz="1090422">
                <a:defRPr sz="2100">
                  <a:solidFill>
                    <a:schemeClr val="tx1"/>
                  </a:solidFill>
                </a:defRPr>
              </a:lvl7pPr>
              <a:lvl8pPr marL="3816477" defTabSz="1090422">
                <a:defRPr sz="2100">
                  <a:solidFill>
                    <a:schemeClr val="tx1"/>
                  </a:solidFill>
                </a:defRPr>
              </a:lvl8pPr>
              <a:lvl9pPr marL="4361688" defTabSz="1090422">
                <a:defRPr sz="2100">
                  <a:solidFill>
                    <a:schemeClr val="tx1"/>
                  </a:solidFill>
                </a:defRPr>
              </a:lvl9pPr>
            </a:lstStyle>
            <a:p>
              <a:pPr lvl="1"/>
              <a:r>
                <a:rPr lang="en-US" altLang="ko-KR" sz="1300" dirty="0">
                  <a:sym typeface="Monotype Sorts" pitchFamily="2" charset="2"/>
                </a:rPr>
                <a:t>Sprint</a:t>
              </a:r>
              <a:r>
                <a:rPr lang="ko-KR" altLang="en-US" sz="1300" dirty="0">
                  <a:sym typeface="Monotype Sorts" pitchFamily="2" charset="2"/>
                </a:rPr>
                <a:t> </a:t>
              </a:r>
              <a:r>
                <a:rPr lang="en-US" altLang="ko-KR" sz="1300" dirty="0">
                  <a:sym typeface="Monotype Sorts" pitchFamily="2" charset="2"/>
                </a:rPr>
                <a:t>#1</a:t>
              </a:r>
              <a:endParaRPr lang="ko-KR" altLang="en-US" sz="1300" dirty="0">
                <a:sym typeface="Monotype Sorts" pitchFamily="2" charset="2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575609" y="2328628"/>
              <a:ext cx="1589153" cy="21720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>
              <a:defPPr>
                <a:defRPr lang="ko-KR"/>
              </a:defPPr>
              <a:lvl2pPr marL="0" lvl="1" algn="ctr" defTabSz="1042973">
                <a:defRPr sz="1000" b="0">
                  <a:ln w="6350">
                    <a:noFill/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2pPr>
            </a:lstStyle>
            <a:p>
              <a:pPr lvl="1"/>
              <a:r>
                <a:rPr lang="en-US" altLang="ko-KR" sz="1300" dirty="0">
                  <a:sym typeface="Monotype Sorts" pitchFamily="2" charset="2"/>
                </a:rPr>
                <a:t>Sprint #2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088501" y="2328626"/>
              <a:ext cx="1508106" cy="21720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>
              <a:defPPr>
                <a:defRPr lang="ko-KR"/>
              </a:defPPr>
              <a:lvl2pPr marL="0" lvl="1" algn="ctr" defTabSz="1042973">
                <a:defRPr sz="1000" b="0">
                  <a:ln w="6350">
                    <a:noFill/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2pPr>
            </a:lstStyle>
            <a:p>
              <a:pPr algn="ctr"/>
              <a:r>
                <a:rPr lang="en-US" altLang="ko-KR" sz="1300" dirty="0">
                  <a:sym typeface="Monotype Sorts" pitchFamily="2" charset="2"/>
                </a:rPr>
                <a:t>•••</a:t>
              </a:r>
            </a:p>
          </p:txBody>
        </p:sp>
      </p:grpSp>
      <p:pic>
        <p:nvPicPr>
          <p:cNvPr id="169" name="Picture 52" descr="p_9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42197" y="1870045"/>
            <a:ext cx="1498663" cy="101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" name="직사각형 174"/>
          <p:cNvSpPr/>
          <p:nvPr/>
        </p:nvSpPr>
        <p:spPr>
          <a:xfrm>
            <a:off x="2434583" y="2817909"/>
            <a:ext cx="920409" cy="2257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ko-KR" altLang="en-US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충전</a:t>
            </a:r>
            <a:r>
              <a:rPr lang="en-US" altLang="ko-KR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선물</a:t>
            </a:r>
            <a:r>
              <a:rPr lang="en-US" altLang="ko-KR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리필</a:t>
            </a:r>
            <a:endParaRPr lang="en-US" altLang="ko-KR" sz="867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422138" y="1905160"/>
            <a:ext cx="784560" cy="899143"/>
            <a:chOff x="2267744" y="1702464"/>
            <a:chExt cx="724209" cy="829978"/>
          </a:xfrm>
        </p:grpSpPr>
        <p:sp>
          <p:nvSpPr>
            <p:cNvPr id="173" name="직사각형 172"/>
            <p:cNvSpPr/>
            <p:nvPr/>
          </p:nvSpPr>
          <p:spPr>
            <a:xfrm>
              <a:off x="2267744" y="1702464"/>
              <a:ext cx="570690" cy="208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r>
                <a:rPr lang="ko-KR" altLang="en-US" sz="867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멤버쉽</a:t>
              </a:r>
              <a:endParaRPr lang="en-US" altLang="ko-KR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2291682" y="2101416"/>
              <a:ext cx="647592" cy="208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r>
                <a:rPr lang="ko-KR" altLang="en-US" sz="867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요금</a:t>
              </a:r>
              <a:r>
                <a:rPr lang="en-US" altLang="ko-KR" sz="867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/</a:t>
              </a:r>
              <a:r>
                <a:rPr lang="ko-KR" altLang="en-US" sz="867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조회</a:t>
              </a:r>
              <a:endParaRPr lang="en-US" altLang="ko-KR" sz="867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345882" y="1875899"/>
              <a:ext cx="641447" cy="251995"/>
              <a:chOff x="2306761" y="1809596"/>
              <a:chExt cx="641447" cy="251995"/>
            </a:xfrm>
          </p:grpSpPr>
          <p:sp>
            <p:nvSpPr>
              <p:cNvPr id="170" name="정육면체 169"/>
              <p:cNvSpPr/>
              <p:nvPr/>
            </p:nvSpPr>
            <p:spPr>
              <a:xfrm>
                <a:off x="2306761" y="1809596"/>
                <a:ext cx="641447" cy="251995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867" b="1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2373356" y="1903235"/>
                <a:ext cx="438468" cy="118277"/>
                <a:chOff x="3718225" y="3078877"/>
                <a:chExt cx="344514" cy="135177"/>
              </a:xfrm>
              <a:solidFill>
                <a:schemeClr val="tx1">
                  <a:lumMod val="40000"/>
                  <a:lumOff val="60000"/>
                </a:schemeClr>
              </a:solidFill>
            </p:grpSpPr>
            <p:sp>
              <p:nvSpPr>
                <p:cNvPr id="177" name="직사각형 176"/>
                <p:cNvSpPr/>
                <p:nvPr/>
              </p:nvSpPr>
              <p:spPr>
                <a:xfrm>
                  <a:off x="3718225" y="3078877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847282" y="3078877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3981870" y="3078877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3720397" y="3170641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3849454" y="3170641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3984042" y="3170641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2350506" y="2280447"/>
              <a:ext cx="641447" cy="251995"/>
              <a:chOff x="2311385" y="2179971"/>
              <a:chExt cx="641447" cy="251995"/>
            </a:xfrm>
          </p:grpSpPr>
          <p:sp>
            <p:nvSpPr>
              <p:cNvPr id="171" name="정육면체 170"/>
              <p:cNvSpPr/>
              <p:nvPr/>
            </p:nvSpPr>
            <p:spPr>
              <a:xfrm>
                <a:off x="2311385" y="2179971"/>
                <a:ext cx="641447" cy="251995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867" b="1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3" name="그룹 182"/>
              <p:cNvGrpSpPr/>
              <p:nvPr/>
            </p:nvGrpSpPr>
            <p:grpSpPr>
              <a:xfrm>
                <a:off x="2387568" y="2282186"/>
                <a:ext cx="438468" cy="118277"/>
                <a:chOff x="3718225" y="3078877"/>
                <a:chExt cx="344514" cy="135177"/>
              </a:xfrm>
              <a:solidFill>
                <a:schemeClr val="tx1">
                  <a:lumMod val="40000"/>
                  <a:lumOff val="60000"/>
                </a:schemeClr>
              </a:solidFill>
            </p:grpSpPr>
            <p:sp>
              <p:nvSpPr>
                <p:cNvPr id="184" name="직사각형 183"/>
                <p:cNvSpPr/>
                <p:nvPr/>
              </p:nvSpPr>
              <p:spPr>
                <a:xfrm>
                  <a:off x="3718225" y="3078877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3847282" y="3078877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3720397" y="3170641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3984042" y="3170641"/>
                  <a:ext cx="78697" cy="434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/>
                    <a:bevelB w="0" h="0"/>
                  </a:sp3d>
                </a:bodyPr>
                <a:lstStyle/>
                <a:p>
                  <a:endParaRPr lang="ko-KR" altLang="en-US" sz="1950" dirty="0"/>
                </a:p>
              </p:txBody>
            </p:sp>
          </p:grpSp>
        </p:grpSp>
      </p:grpSp>
      <p:grpSp>
        <p:nvGrpSpPr>
          <p:cNvPr id="5" name="그룹 4"/>
          <p:cNvGrpSpPr/>
          <p:nvPr/>
        </p:nvGrpSpPr>
        <p:grpSpPr>
          <a:xfrm>
            <a:off x="2506788" y="3006307"/>
            <a:ext cx="694901" cy="272995"/>
            <a:chOff x="2306761" y="2565664"/>
            <a:chExt cx="641447" cy="251995"/>
          </a:xfrm>
        </p:grpSpPr>
        <p:sp>
          <p:nvSpPr>
            <p:cNvPr id="172" name="정육면체 171"/>
            <p:cNvSpPr/>
            <p:nvPr/>
          </p:nvSpPr>
          <p:spPr>
            <a:xfrm>
              <a:off x="2306761" y="2565664"/>
              <a:ext cx="641447" cy="251995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867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88" name="그룹 187"/>
            <p:cNvGrpSpPr/>
            <p:nvPr/>
          </p:nvGrpSpPr>
          <p:grpSpPr>
            <a:xfrm>
              <a:off x="2384132" y="2667906"/>
              <a:ext cx="435704" cy="118277"/>
              <a:chOff x="3718225" y="3078877"/>
              <a:chExt cx="342342" cy="135177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189" name="직사각형 188"/>
              <p:cNvSpPr/>
              <p:nvPr/>
            </p:nvSpPr>
            <p:spPr>
              <a:xfrm>
                <a:off x="3718225" y="3078877"/>
                <a:ext cx="78697" cy="434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/>
                  <a:bevelB w="0" h="0"/>
                </a:sp3d>
              </a:bodyPr>
              <a:lstStyle/>
              <a:p>
                <a:endParaRPr lang="ko-KR" altLang="en-US" sz="1950" dirty="0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3847282" y="3078877"/>
                <a:ext cx="78697" cy="434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/>
                  <a:bevelB w="0" h="0"/>
                </a:sp3d>
              </a:bodyPr>
              <a:lstStyle/>
              <a:p>
                <a:endParaRPr lang="ko-KR" altLang="en-US" sz="1950" dirty="0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3981870" y="3078877"/>
                <a:ext cx="78697" cy="434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/>
                  <a:bevelB w="0" h="0"/>
                </a:sp3d>
              </a:bodyPr>
              <a:lstStyle/>
              <a:p>
                <a:endParaRPr lang="ko-KR" altLang="en-US" sz="1950" dirty="0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3772653" y="3170641"/>
                <a:ext cx="78697" cy="434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/>
                  <a:bevelB w="0" h="0"/>
                </a:sp3d>
              </a:bodyPr>
              <a:lstStyle/>
              <a:p>
                <a:endParaRPr lang="ko-KR" altLang="en-US" sz="1950" dirty="0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3907241" y="3170641"/>
                <a:ext cx="78697" cy="434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/>
                  <a:bevelB w="0" h="0"/>
                </a:sp3d>
              </a:bodyPr>
              <a:lstStyle/>
              <a:p>
                <a:endParaRPr lang="ko-KR" altLang="en-US" sz="1950" dirty="0"/>
              </a:p>
            </p:txBody>
          </p:sp>
        </p:grpSp>
      </p:grpSp>
      <p:grpSp>
        <p:nvGrpSpPr>
          <p:cNvPr id="194" name="그룹 193"/>
          <p:cNvGrpSpPr/>
          <p:nvPr/>
        </p:nvGrpSpPr>
        <p:grpSpPr>
          <a:xfrm>
            <a:off x="3540550" y="2239856"/>
            <a:ext cx="108506" cy="409537"/>
            <a:chOff x="5673080" y="2672916"/>
            <a:chExt cx="78697" cy="432048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195" name="직사각형 194"/>
            <p:cNvSpPr/>
            <p:nvPr/>
          </p:nvSpPr>
          <p:spPr>
            <a:xfrm>
              <a:off x="5673080" y="2672916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673080" y="2770075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673080" y="2867234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5673080" y="2964393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5673080" y="3061551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3637382" y="2183382"/>
            <a:ext cx="1544571" cy="6914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96305" lvl="1" indent="-96305" defTabSz="1129853" eaLnBrk="0" fontAlgn="ctr" latinLnBrk="0" hangingPunct="0">
              <a:lnSpc>
                <a:spcPct val="90000"/>
              </a:lnSpc>
              <a:spcAft>
                <a:spcPts val="325"/>
              </a:spcAft>
              <a:buSzPct val="80000"/>
              <a:buFont typeface="Arial" pitchFamily="34" charset="0"/>
              <a:buChar char="•"/>
              <a:tabLst>
                <a:tab pos="1023345" algn="l"/>
              </a:tabLst>
            </a:pPr>
            <a:r>
              <a:rPr lang="ko-KR" altLang="en-US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청구</a:t>
            </a:r>
            <a:r>
              <a:rPr lang="en-US" altLang="ko-KR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미납</a:t>
            </a:r>
          </a:p>
          <a:p>
            <a:pPr marL="96305" lvl="1" indent="-96305" defTabSz="1129853" eaLnBrk="0" fontAlgn="ctr" latinLnBrk="0" hangingPunct="0">
              <a:lnSpc>
                <a:spcPct val="90000"/>
              </a:lnSpc>
              <a:spcAft>
                <a:spcPts val="325"/>
              </a:spcAft>
              <a:buSzPct val="80000"/>
              <a:buFont typeface="Arial" pitchFamily="34" charset="0"/>
              <a:buChar char="•"/>
              <a:tabLst>
                <a:tab pos="1023345" algn="l"/>
              </a:tabLst>
            </a:pPr>
            <a:r>
              <a:rPr lang="ko-KR" altLang="en-US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사용 패턴</a:t>
            </a:r>
          </a:p>
          <a:p>
            <a:pPr marL="96305" lvl="1" indent="-96305" defTabSz="1129853" eaLnBrk="0" fontAlgn="ctr" latinLnBrk="0" hangingPunct="0">
              <a:lnSpc>
                <a:spcPct val="90000"/>
              </a:lnSpc>
              <a:spcAft>
                <a:spcPts val="325"/>
              </a:spcAft>
              <a:buSzPct val="80000"/>
              <a:buFont typeface="Arial" pitchFamily="34" charset="0"/>
              <a:buChar char="•"/>
              <a:tabLst>
                <a:tab pos="1023345" algn="l"/>
              </a:tabLst>
            </a:pPr>
            <a:r>
              <a:rPr lang="ko-KR" altLang="en-US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사용중인상품</a:t>
            </a:r>
          </a:p>
          <a:p>
            <a:pPr marL="96305" lvl="1" indent="-96305" defTabSz="1129853" eaLnBrk="0" fontAlgn="ctr" latinLnBrk="0" hangingPunct="0">
              <a:lnSpc>
                <a:spcPct val="90000"/>
              </a:lnSpc>
              <a:spcAft>
                <a:spcPts val="325"/>
              </a:spcAft>
              <a:buSzPct val="80000"/>
              <a:buFont typeface="Arial" pitchFamily="34" charset="0"/>
              <a:buChar char="•"/>
              <a:tabLst>
                <a:tab pos="1023345" algn="l"/>
              </a:tabLst>
            </a:pPr>
            <a:r>
              <a:rPr lang="ko-KR" altLang="en-US" sz="867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요금조회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5614397" y="2183382"/>
            <a:ext cx="1544571" cy="3743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lnSpc>
                <a:spcPct val="90000"/>
              </a:lnSpc>
              <a:spcAft>
                <a:spcPts val="3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 sz="80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</a:lstStyle>
          <a:p>
            <a:pPr lvl="1"/>
            <a:r>
              <a:rPr lang="ko-KR" altLang="en-US" sz="867" dirty="0"/>
              <a:t>잔여기본통화</a:t>
            </a:r>
          </a:p>
          <a:p>
            <a:pPr lvl="1"/>
            <a:r>
              <a:rPr lang="ko-KR" altLang="en-US" sz="867" dirty="0"/>
              <a:t>자동납부신청 </a:t>
            </a:r>
          </a:p>
        </p:txBody>
      </p:sp>
      <p:grpSp>
        <p:nvGrpSpPr>
          <p:cNvPr id="202" name="그룹 201"/>
          <p:cNvGrpSpPr/>
          <p:nvPr/>
        </p:nvGrpSpPr>
        <p:grpSpPr>
          <a:xfrm>
            <a:off x="5542485" y="2239856"/>
            <a:ext cx="108506" cy="317442"/>
            <a:chOff x="5673080" y="2672916"/>
            <a:chExt cx="78697" cy="334890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203" name="직사각형 202"/>
            <p:cNvSpPr/>
            <p:nvPr/>
          </p:nvSpPr>
          <p:spPr>
            <a:xfrm>
              <a:off x="5673080" y="2672916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5673080" y="2770075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5673080" y="2867234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5673080" y="2964393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7453697" y="2239856"/>
            <a:ext cx="108506" cy="409537"/>
            <a:chOff x="5673080" y="2672916"/>
            <a:chExt cx="78697" cy="432048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208" name="직사각형 207"/>
            <p:cNvSpPr/>
            <p:nvPr/>
          </p:nvSpPr>
          <p:spPr>
            <a:xfrm>
              <a:off x="5673080" y="2672916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5673080" y="2770075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5673080" y="2867234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5673080" y="2964393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5673080" y="3061551"/>
              <a:ext cx="78697" cy="43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endParaRPr lang="ko-KR" altLang="en-US" sz="1950" dirty="0"/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7543094" y="2208378"/>
            <a:ext cx="1102863" cy="374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305" lvl="1" indent="-96305" defTabSz="1129853" eaLnBrk="0" fontAlgn="ctr" latinLnBrk="0" hangingPunct="0">
              <a:lnSpc>
                <a:spcPct val="90000"/>
              </a:lnSpc>
              <a:spcAft>
                <a:spcPts val="325"/>
              </a:spcAft>
              <a:buSzPct val="80000"/>
              <a:buFont typeface="Arial" pitchFamily="34" charset="0"/>
              <a:buChar char="•"/>
              <a:tabLst>
                <a:tab pos="1023345" algn="l"/>
              </a:tabLst>
            </a:pPr>
            <a:r>
              <a:rPr lang="en-US" altLang="ko-KR" sz="867" dirty="0">
                <a:ln w="6350">
                  <a:noFill/>
                </a:ln>
                <a:solidFill>
                  <a:srgbClr val="445469"/>
                </a:solidFill>
                <a:latin typeface="+mn-ea"/>
              </a:rPr>
              <a:t>•••</a:t>
            </a:r>
          </a:p>
          <a:p>
            <a:pPr marL="96305" lvl="1" indent="-96305" defTabSz="1129853" eaLnBrk="0" fontAlgn="ctr" latinLnBrk="0" hangingPunct="0">
              <a:lnSpc>
                <a:spcPct val="90000"/>
              </a:lnSpc>
              <a:spcAft>
                <a:spcPts val="325"/>
              </a:spcAft>
              <a:buSzPct val="80000"/>
              <a:buFont typeface="Arial" pitchFamily="34" charset="0"/>
              <a:buChar char="•"/>
              <a:tabLst>
                <a:tab pos="1023345" algn="l"/>
              </a:tabLst>
            </a:pPr>
            <a:r>
              <a:rPr lang="en-US" altLang="ko-KR" sz="867" dirty="0">
                <a:ln w="6350">
                  <a:noFill/>
                </a:ln>
                <a:solidFill>
                  <a:srgbClr val="445469"/>
                </a:solidFill>
                <a:latin typeface="+mn-ea"/>
              </a:rPr>
              <a:t>•••</a:t>
            </a:r>
            <a:endParaRPr lang="ko-KR" altLang="en-US" sz="867" dirty="0">
              <a:ln w="6350">
                <a:noFill/>
              </a:ln>
              <a:solidFill>
                <a:srgbClr val="445469"/>
              </a:solidFill>
              <a:latin typeface="+mn-ea"/>
            </a:endParaRPr>
          </a:p>
        </p:txBody>
      </p:sp>
      <p:grpSp>
        <p:nvGrpSpPr>
          <p:cNvPr id="214" name="그룹 213"/>
          <p:cNvGrpSpPr/>
          <p:nvPr/>
        </p:nvGrpSpPr>
        <p:grpSpPr>
          <a:xfrm>
            <a:off x="8220416" y="2267947"/>
            <a:ext cx="713969" cy="633973"/>
            <a:chOff x="10552438" y="1550332"/>
            <a:chExt cx="1260086" cy="1093748"/>
          </a:xfrm>
        </p:grpSpPr>
        <p:sp>
          <p:nvSpPr>
            <p:cNvPr id="215" name="육각형 214"/>
            <p:cNvSpPr/>
            <p:nvPr/>
          </p:nvSpPr>
          <p:spPr>
            <a:xfrm>
              <a:off x="10955903" y="1779270"/>
              <a:ext cx="453156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 defTabSz="741244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6" name="육각형 215"/>
            <p:cNvSpPr/>
            <p:nvPr/>
          </p:nvSpPr>
          <p:spPr>
            <a:xfrm>
              <a:off x="10955903" y="2241088"/>
              <a:ext cx="453156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 defTabSz="741244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7" name="육각형 216"/>
            <p:cNvSpPr/>
            <p:nvPr/>
          </p:nvSpPr>
          <p:spPr>
            <a:xfrm>
              <a:off x="10552438" y="2012150"/>
              <a:ext cx="453156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8" name="육각형 217"/>
            <p:cNvSpPr/>
            <p:nvPr/>
          </p:nvSpPr>
          <p:spPr>
            <a:xfrm>
              <a:off x="11359368" y="1550332"/>
              <a:ext cx="453156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9" name="육각형 218"/>
            <p:cNvSpPr/>
            <p:nvPr/>
          </p:nvSpPr>
          <p:spPr>
            <a:xfrm>
              <a:off x="11359368" y="2012150"/>
              <a:ext cx="453156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0" name="육각형 219"/>
            <p:cNvSpPr/>
            <p:nvPr/>
          </p:nvSpPr>
          <p:spPr>
            <a:xfrm>
              <a:off x="10552438" y="1550332"/>
              <a:ext cx="453156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0614548" y="1646957"/>
              <a:ext cx="328936" cy="2097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Movie Service</a:t>
              </a:r>
              <a:b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</a:b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(MySQL)</a:t>
              </a: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0614548" y="2143567"/>
              <a:ext cx="328936" cy="14015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21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Recommen-dation Service</a:t>
              </a:r>
              <a:br>
                <a:rPr lang="en-US" altLang="ko-KR" sz="21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</a:br>
              <a:r>
                <a:rPr lang="en-US" altLang="ko-KR" sz="21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(Mongo DB)</a:t>
              </a: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1421476" y="2108776"/>
              <a:ext cx="328936" cy="2097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Rating Service (Neo4j) </a:t>
              </a: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1018014" y="2337711"/>
              <a:ext cx="328936" cy="2097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Analysis Service</a:t>
              </a:r>
            </a:p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(Spark)</a:t>
              </a: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920776" y="2267947"/>
            <a:ext cx="485353" cy="366290"/>
            <a:chOff x="10697751" y="1696905"/>
            <a:chExt cx="856598" cy="631930"/>
          </a:xfrm>
        </p:grpSpPr>
        <p:sp>
          <p:nvSpPr>
            <p:cNvPr id="226" name="육각형 225"/>
            <p:cNvSpPr/>
            <p:nvPr/>
          </p:nvSpPr>
          <p:spPr>
            <a:xfrm>
              <a:off x="11101193" y="1925845"/>
              <a:ext cx="453156" cy="402990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 defTabSz="741244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7" name="육각형 226"/>
            <p:cNvSpPr/>
            <p:nvPr/>
          </p:nvSpPr>
          <p:spPr>
            <a:xfrm>
              <a:off x="10697751" y="1696905"/>
              <a:ext cx="453155" cy="402993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0759845" y="1793534"/>
              <a:ext cx="328938" cy="20973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Movie Service</a:t>
              </a:r>
              <a:b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</a:b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(MySQL)</a:t>
              </a:r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6686280" y="2267947"/>
            <a:ext cx="485366" cy="501275"/>
            <a:chOff x="10645087" y="1564488"/>
            <a:chExt cx="856621" cy="864810"/>
          </a:xfrm>
        </p:grpSpPr>
        <p:sp>
          <p:nvSpPr>
            <p:cNvPr id="230" name="육각형 229"/>
            <p:cNvSpPr/>
            <p:nvPr/>
          </p:nvSpPr>
          <p:spPr>
            <a:xfrm>
              <a:off x="11048553" y="1793426"/>
              <a:ext cx="453155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 defTabSz="741244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31" name="육각형 230"/>
            <p:cNvSpPr/>
            <p:nvPr/>
          </p:nvSpPr>
          <p:spPr>
            <a:xfrm>
              <a:off x="10645087" y="2026306"/>
              <a:ext cx="453155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32" name="육각형 231"/>
            <p:cNvSpPr/>
            <p:nvPr/>
          </p:nvSpPr>
          <p:spPr>
            <a:xfrm>
              <a:off x="10645087" y="1564488"/>
              <a:ext cx="453155" cy="402992"/>
            </a:xfrm>
            <a:prstGeom prst="hexagon">
              <a:avLst/>
            </a:prstGeom>
            <a:solidFill>
              <a:schemeClr val="bg1"/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0"/>
              </a:sp3d>
            </a:bodyPr>
            <a:lstStyle/>
            <a:p>
              <a:pPr algn="ctr"/>
              <a:endParaRPr lang="ko-KR" altLang="en-US" sz="3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0707197" y="1661112"/>
              <a:ext cx="328938" cy="2097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Movie Service</a:t>
              </a:r>
              <a:b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</a:br>
              <a:r>
                <a:rPr lang="en-US" altLang="ko-KR" sz="3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(MySQL)</a:t>
              </a: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0707197" y="2157726"/>
              <a:ext cx="328938" cy="14015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791610" fontAlgn="base" latinLnBrk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en-US" altLang="ko-KR" sz="21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Recommen-dation Service</a:t>
              </a:r>
              <a:br>
                <a:rPr lang="en-US" altLang="ko-KR" sz="21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</a:br>
              <a:r>
                <a:rPr lang="en-US" altLang="ko-KR" sz="21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(Mongo DB)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23249" y="4807922"/>
            <a:ext cx="8702656" cy="1239884"/>
            <a:chOff x="607231" y="4381938"/>
            <a:chExt cx="8033221" cy="1144509"/>
          </a:xfrm>
        </p:grpSpPr>
        <p:sp>
          <p:nvSpPr>
            <p:cNvPr id="103" name="Freeform 148"/>
            <p:cNvSpPr>
              <a:spLocks noChangeArrowheads="1"/>
            </p:cNvSpPr>
            <p:nvPr/>
          </p:nvSpPr>
          <p:spPr bwMode="auto">
            <a:xfrm>
              <a:off x="611187" y="4441425"/>
              <a:ext cx="7921625" cy="1085022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3200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4" name="Freeform 149"/>
            <p:cNvSpPr>
              <a:spLocks noChangeArrowheads="1"/>
            </p:cNvSpPr>
            <p:nvPr/>
          </p:nvSpPr>
          <p:spPr bwMode="auto">
            <a:xfrm>
              <a:off x="607231" y="4381938"/>
              <a:ext cx="823323" cy="823324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endParaRPr lang="en-US" sz="2925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8030" y="4438673"/>
              <a:ext cx="441541" cy="507832"/>
            </a:xfrm>
            <a:prstGeom prst="rect">
              <a:avLst/>
            </a:prstGeom>
            <a:noFill/>
          </p:spPr>
          <p:txBody>
            <a:bodyPr wrap="none" lIns="49530" tIns="24765" rIns="49530" bIns="24765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주요</a:t>
              </a:r>
              <a:br>
                <a:rPr lang="en-US" altLang="ko-KR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</a:br>
              <a:r>
                <a:rPr lang="ko-KR" altLang="en-US" sz="1625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rPr>
                <a:t>특징</a:t>
              </a:r>
            </a:p>
          </p:txBody>
        </p:sp>
        <p:sp>
          <p:nvSpPr>
            <p:cNvPr id="106" name="Text Placeholder 8"/>
            <p:cNvSpPr txBox="1">
              <a:spLocks/>
            </p:cNvSpPr>
            <p:nvPr/>
          </p:nvSpPr>
          <p:spPr bwMode="auto">
            <a:xfrm>
              <a:off x="1498600" y="4492256"/>
              <a:ext cx="7141852" cy="7623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defTabSz="1043056">
                <a:defRPr sz="2100">
                  <a:solidFill>
                    <a:schemeClr val="lt1"/>
                  </a:solidFill>
                </a:defRPr>
              </a:lvl1pPr>
              <a:lvl2pPr marL="0" lvl="1" algn="ctr" defTabSz="684246"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  <a:lvl3pPr marL="1043056" defTabSz="1043056">
                <a:defRPr sz="2100">
                  <a:solidFill>
                    <a:schemeClr val="lt1"/>
                  </a:solidFill>
                </a:defRPr>
              </a:lvl3pPr>
              <a:lvl4pPr marL="1564584" defTabSz="1043056">
                <a:defRPr sz="2100">
                  <a:solidFill>
                    <a:schemeClr val="lt1"/>
                  </a:solidFill>
                </a:defRPr>
              </a:lvl4pPr>
              <a:lvl5pPr marL="2086112" defTabSz="1043056">
                <a:defRPr sz="2100">
                  <a:solidFill>
                    <a:schemeClr val="lt1"/>
                  </a:solidFill>
                </a:defRPr>
              </a:lvl5pPr>
              <a:lvl6pPr marL="2607640" defTabSz="1043056">
                <a:defRPr sz="2100">
                  <a:solidFill>
                    <a:schemeClr val="lt1"/>
                  </a:solidFill>
                </a:defRPr>
              </a:lvl6pPr>
              <a:lvl7pPr marL="3129168" defTabSz="1043056">
                <a:defRPr sz="2100">
                  <a:solidFill>
                    <a:schemeClr val="lt1"/>
                  </a:solidFill>
                </a:defRPr>
              </a:lvl7pPr>
              <a:lvl8pPr marL="3650696" defTabSz="1043056">
                <a:defRPr sz="2100">
                  <a:solidFill>
                    <a:schemeClr val="lt1"/>
                  </a:solidFill>
                </a:defRPr>
              </a:lvl8pPr>
              <a:lvl9pPr marL="4172224" defTabSz="1043056">
                <a:defRPr sz="2100">
                  <a:solidFill>
                    <a:schemeClr val="lt1"/>
                  </a:solidFill>
                </a:defRPr>
              </a:lvl9pPr>
            </a:lstStyle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사용자 관점의 요구사항을 우선 순위에 따라 짧은 주기로 반복</a:t>
              </a:r>
              <a:r>
                <a:rPr lang="en-US" altLang="ko-KR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/</a:t>
              </a: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점진적인 제품으로 출시 가능하도록 정립</a:t>
              </a: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표준 협업 도구</a:t>
              </a:r>
              <a:r>
                <a:rPr lang="en-US" altLang="ko-KR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(Jira, confluence)</a:t>
              </a: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기반으로 빠른 실행력 극대화를 위한 </a:t>
              </a:r>
              <a:r>
                <a:rPr lang="en-US" altLang="ko-KR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Practical  Guide</a:t>
              </a: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 제공</a:t>
              </a:r>
              <a:endParaRPr lang="en-US" altLang="ko-KR" sz="1200" dirty="0">
                <a:ln w="6350"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endParaRPr>
            </a:p>
            <a:p>
              <a:pPr marL="96305" lvl="1" indent="-96305" algn="l" defTabSz="1129853" eaLnBrk="0" fontAlgn="ctr" latinLnBrk="0" hangingPunct="0">
                <a:spcAft>
                  <a:spcPts val="650"/>
                </a:spcAft>
                <a:buSzPct val="80000"/>
                <a:buFont typeface="Arial" pitchFamily="34" charset="0"/>
                <a:buChar char="•"/>
                <a:tabLst>
                  <a:tab pos="1023345" algn="l"/>
                </a:tabLst>
              </a:pPr>
              <a:r>
                <a:rPr lang="en-US" altLang="ko-KR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AI, Big Data, Block-Chain </a:t>
              </a: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등 다양한 </a:t>
              </a:r>
              <a:r>
                <a:rPr lang="en-US" altLang="ko-KR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DT</a:t>
              </a: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기술을 활용한 </a:t>
              </a:r>
              <a:r>
                <a:rPr lang="en-US" altLang="ko-KR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Delivery </a:t>
              </a:r>
              <a:r>
                <a:rPr lang="ko-KR" altLang="en-US" sz="1200" dirty="0">
                  <a:ln w="6350">
                    <a:noFill/>
                  </a:ln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onotype Sorts"/>
                </a:rPr>
                <a:t>방식에 유연하게 적용 가능</a:t>
              </a:r>
            </a:p>
          </p:txBody>
        </p:sp>
      </p:grpSp>
      <p:sp>
        <p:nvSpPr>
          <p:cNvPr id="108" name="아래쪽 화살표 107"/>
          <p:cNvSpPr/>
          <p:nvPr/>
        </p:nvSpPr>
        <p:spPr>
          <a:xfrm rot="16200000">
            <a:off x="4723661" y="21708"/>
            <a:ext cx="389510" cy="8581760"/>
          </a:xfrm>
          <a:prstGeom prst="downArrow">
            <a:avLst/>
          </a:prstGeom>
          <a:gradFill flip="none" rotWithShape="1">
            <a:gsLst>
              <a:gs pos="50000">
                <a:schemeClr val="tx1">
                  <a:lumMod val="85000"/>
                  <a:lumOff val="15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9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23250" y="4521601"/>
            <a:ext cx="2047118" cy="23349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67426">
              <a:lnSpc>
                <a:spcPct val="9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5AB5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US" altLang="ko-KR" sz="1300" dirty="0">
                <a:ln>
                  <a:noFill/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Release Planning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800667" y="4521601"/>
            <a:ext cx="2047118" cy="23349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67426">
              <a:lnSpc>
                <a:spcPct val="9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5AB5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US" altLang="ko-KR" sz="1300" dirty="0">
                <a:ln>
                  <a:noFill/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Sprint Planning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978083" y="4521601"/>
            <a:ext cx="2047118" cy="23349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67426">
              <a:lnSpc>
                <a:spcPct val="9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5AB5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US" altLang="ko-KR" sz="1300" dirty="0">
                <a:ln>
                  <a:noFill/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Sprint Review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155501" y="4521601"/>
            <a:ext cx="2047118" cy="23349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67426">
              <a:lnSpc>
                <a:spcPct val="9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5AB5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US" altLang="ko-KR" sz="1300" dirty="0">
                <a:ln>
                  <a:noFill/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Sprint </a:t>
            </a:r>
            <a:r>
              <a:rPr lang="ko-KR" altLang="en-US" sz="1300" dirty="0">
                <a:ln>
                  <a:noFill/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회고</a:t>
            </a:r>
          </a:p>
        </p:txBody>
      </p:sp>
      <p:sp>
        <p:nvSpPr>
          <p:cNvPr id="8" name="왼쪽 중괄호 7"/>
          <p:cNvSpPr/>
          <p:nvPr/>
        </p:nvSpPr>
        <p:spPr>
          <a:xfrm rot="10800000">
            <a:off x="3256842" y="2081863"/>
            <a:ext cx="138621" cy="713583"/>
          </a:xfrm>
          <a:prstGeom prst="leftBrace">
            <a:avLst>
              <a:gd name="adj1" fmla="val 33557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</p:spTree>
    <p:extLst>
      <p:ext uri="{BB962C8B-B14F-4D97-AF65-F5344CB8AC3E}">
        <p14:creationId xmlns:p14="http://schemas.microsoft.com/office/powerpoint/2010/main" val="317623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Delivery </a:t>
            </a:r>
            <a:r>
              <a:rPr lang="en-US" altLang="ko-KR" sz="2600" dirty="0"/>
              <a:t>(PJT </a:t>
            </a:r>
            <a:r>
              <a:rPr lang="ko-KR" altLang="en-US" sz="2600" dirty="0"/>
              <a:t>수행</a:t>
            </a:r>
            <a:r>
              <a:rPr lang="en-US" altLang="ko-KR" sz="2600" dirty="0"/>
              <a:t>/</a:t>
            </a:r>
            <a:r>
              <a:rPr lang="ko-KR" altLang="en-US" sz="2600" dirty="0"/>
              <a:t>관리</a:t>
            </a:r>
            <a:r>
              <a:rPr lang="en-US" altLang="ko-KR" sz="2600" dirty="0"/>
              <a:t>)</a:t>
            </a:r>
            <a:endParaRPr lang="ko-KR" altLang="en-US" sz="2600" dirty="0"/>
          </a:p>
        </p:txBody>
      </p:sp>
      <p:sp>
        <p:nvSpPr>
          <p:cNvPr id="7" name="갈매기형 수장 6"/>
          <p:cNvSpPr/>
          <p:nvPr/>
        </p:nvSpPr>
        <p:spPr>
          <a:xfrm>
            <a:off x="795102" y="1700808"/>
            <a:ext cx="2323932" cy="317446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49530" tIns="24765" rIns="49530" bIns="24765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/>
            <a:r>
              <a:rPr lang="en-US" altLang="ko-KR" sz="1083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Initiating</a:t>
            </a:r>
          </a:p>
        </p:txBody>
      </p:sp>
      <p:sp>
        <p:nvSpPr>
          <p:cNvPr id="8" name="갈매기형 수장 7"/>
          <p:cNvSpPr/>
          <p:nvPr/>
        </p:nvSpPr>
        <p:spPr>
          <a:xfrm>
            <a:off x="2985391" y="1700808"/>
            <a:ext cx="2156435" cy="317446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pPr marL="0" lvl="1" algn="ctr"/>
            <a:r>
              <a:rPr lang="en-US" altLang="ko-KR" sz="1083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Planning</a:t>
            </a:r>
          </a:p>
        </p:txBody>
      </p:sp>
      <p:sp>
        <p:nvSpPr>
          <p:cNvPr id="10" name="갈매기형 수장 9"/>
          <p:cNvSpPr/>
          <p:nvPr/>
        </p:nvSpPr>
        <p:spPr>
          <a:xfrm>
            <a:off x="5061012" y="1700808"/>
            <a:ext cx="4062490" cy="317446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pPr marL="0" lvl="1" algn="ctr"/>
            <a:r>
              <a:rPr lang="en-US" altLang="ko-KR" sz="1083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Executing &amp; Control</a:t>
            </a:r>
          </a:p>
        </p:txBody>
      </p:sp>
      <p:cxnSp>
        <p:nvCxnSpPr>
          <p:cNvPr id="11" name="꺾인 연결선 10"/>
          <p:cNvCxnSpPr>
            <a:stCxn id="16" idx="3"/>
            <a:endCxn id="17" idx="2"/>
          </p:cNvCxnSpPr>
          <p:nvPr/>
        </p:nvCxnSpPr>
        <p:spPr bwMode="auto">
          <a:xfrm flipV="1">
            <a:off x="1719512" y="2657400"/>
            <a:ext cx="622801" cy="154177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 bwMode="auto">
          <a:xfrm>
            <a:off x="2778768" y="2520899"/>
            <a:ext cx="206623" cy="0"/>
          </a:xfrm>
          <a:prstGeom prst="straightConnector1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2"/>
            <a:endCxn id="16" idx="0"/>
          </p:cNvCxnSpPr>
          <p:nvPr/>
        </p:nvCxnSpPr>
        <p:spPr bwMode="auto">
          <a:xfrm>
            <a:off x="1283056" y="2366152"/>
            <a:ext cx="0" cy="308924"/>
          </a:xfrm>
          <a:prstGeom prst="straightConnector1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46600" y="2093152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Scrum Team</a:t>
            </a:r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6600" y="2675076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Scrum </a:t>
            </a:r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 algn="ctr" defTabSz="1407995" eaLnBrk="0" hangingPunct="0"/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5857" y="2384399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Backlog </a:t>
            </a:r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5392" y="2384399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Story Point</a:t>
            </a:r>
          </a:p>
          <a:p>
            <a:pPr marL="0" lvl="1" algn="ctr" defTabSz="1407995" eaLnBrk="0" hangingPunct="0"/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산정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64926" y="2084238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Release</a:t>
            </a:r>
          </a:p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172735" y="2372170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</a:p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112707" y="2672250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성과측정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 algn="ctr" defTabSz="1407995" eaLnBrk="0" hangingPunct="0"/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분석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70966" y="2082371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Daily Scrum</a:t>
            </a:r>
          </a:p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Meeting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200305" y="2667933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</a:p>
          <a:p>
            <a:pPr marL="0" lvl="1" algn="ctr" defTabSz="1407995" eaLnBrk="0" hangingPunct="0"/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회고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48401" y="2384399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</a:p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</a:p>
        </p:txBody>
      </p:sp>
      <p:sp>
        <p:nvSpPr>
          <p:cNvPr id="26" name="object 17"/>
          <p:cNvSpPr txBox="1"/>
          <p:nvPr/>
        </p:nvSpPr>
        <p:spPr>
          <a:xfrm>
            <a:off x="860924" y="1422116"/>
            <a:ext cx="4209828" cy="223698"/>
          </a:xfrm>
          <a:prstGeom prst="rect">
            <a:avLst/>
          </a:prstGeom>
          <a:noFill/>
        </p:spPr>
        <p:txBody>
          <a:bodyPr wrap="square" lIns="56499" tIns="28249" rIns="56499" bIns="28249" rtlCol="0">
            <a:sp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algn="ct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defRPr>
            </a:lvl1pPr>
          </a:lstStyle>
          <a:p>
            <a:pPr marL="0" lvl="1" algn="ctr" defTabSz="1407995" eaLnBrk="0" hangingPunct="0">
              <a:defRPr/>
            </a:pPr>
            <a:r>
              <a:rPr lang="en-US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  <a:r>
              <a:rPr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Zero</a:t>
            </a:r>
          </a:p>
        </p:txBody>
      </p:sp>
      <p:sp>
        <p:nvSpPr>
          <p:cNvPr id="27" name="object 17"/>
          <p:cNvSpPr txBox="1"/>
          <p:nvPr/>
        </p:nvSpPr>
        <p:spPr>
          <a:xfrm>
            <a:off x="5088623" y="1422116"/>
            <a:ext cx="4209828" cy="223698"/>
          </a:xfrm>
          <a:prstGeom prst="rect">
            <a:avLst/>
          </a:prstGeom>
          <a:noFill/>
        </p:spPr>
        <p:txBody>
          <a:bodyPr wrap="square" lIns="56499" tIns="28249" rIns="56499" bIns="28249" rtlCol="0">
            <a:sp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algn="ctr" defTabSz="914400" latinLnBrk="0">
              <a:defRPr sz="900" b="1" kern="0">
                <a:solidFill>
                  <a:srgbClr val="F7964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defRPr>
            </a:lvl1pPr>
          </a:lstStyle>
          <a:p>
            <a:pPr marL="0" lvl="1" algn="ctr" defTabSz="1407995" eaLnBrk="0" hangingPunct="0"/>
            <a:r>
              <a:rPr lang="en-US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  <a:r>
              <a:rPr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#1 ~ #N</a:t>
            </a:r>
            <a:endParaRPr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꺾인 연결선 27"/>
          <p:cNvCxnSpPr>
            <a:stCxn id="15" idx="3"/>
            <a:endCxn id="17" idx="0"/>
          </p:cNvCxnSpPr>
          <p:nvPr/>
        </p:nvCxnSpPr>
        <p:spPr>
          <a:xfrm>
            <a:off x="1719512" y="2229651"/>
            <a:ext cx="622801" cy="154748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064529" y="2676415"/>
            <a:ext cx="872911" cy="27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marL="0" lvl="1" algn="ctr" defTabSz="1407995" eaLnBrk="0" hangingPunct="0"/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품질</a:t>
            </a:r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</a:t>
            </a:r>
            <a:endParaRPr lang="en-US" altLang="ko-KR" sz="867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 algn="ctr" defTabSz="1407995" eaLnBrk="0" hangingPunct="0"/>
            <a:r>
              <a:rPr lang="en-US" altLang="ko-KR" sz="867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</a:p>
        </p:txBody>
      </p:sp>
      <p:cxnSp>
        <p:nvCxnSpPr>
          <p:cNvPr id="31" name="꺾인 연결선 30"/>
          <p:cNvCxnSpPr>
            <a:stCxn id="19" idx="3"/>
            <a:endCxn id="21" idx="1"/>
          </p:cNvCxnSpPr>
          <p:nvPr/>
        </p:nvCxnSpPr>
        <p:spPr>
          <a:xfrm>
            <a:off x="4937838" y="2220738"/>
            <a:ext cx="234898" cy="287932"/>
          </a:xfrm>
          <a:prstGeom prst="bentConnector3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8" idx="0"/>
            <a:endCxn id="19" idx="1"/>
          </p:cNvCxnSpPr>
          <p:nvPr/>
        </p:nvCxnSpPr>
        <p:spPr>
          <a:xfrm rot="5400000" flipH="1" flipV="1">
            <a:off x="3661556" y="1981030"/>
            <a:ext cx="163661" cy="643079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2"/>
            <a:endCxn id="29" idx="0"/>
          </p:cNvCxnSpPr>
          <p:nvPr/>
        </p:nvCxnSpPr>
        <p:spPr>
          <a:xfrm flipH="1">
            <a:off x="4500985" y="2357239"/>
            <a:ext cx="397" cy="319177"/>
          </a:xfrm>
          <a:prstGeom prst="straightConnector1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1" idx="0"/>
            <a:endCxn id="23" idx="1"/>
          </p:cNvCxnSpPr>
          <p:nvPr/>
        </p:nvCxnSpPr>
        <p:spPr>
          <a:xfrm rot="5400000" flipH="1" flipV="1">
            <a:off x="6063429" y="1764633"/>
            <a:ext cx="153298" cy="1061775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3" idx="3"/>
            <a:endCxn id="25" idx="0"/>
          </p:cNvCxnSpPr>
          <p:nvPr/>
        </p:nvCxnSpPr>
        <p:spPr>
          <a:xfrm>
            <a:off x="7543877" y="2218872"/>
            <a:ext cx="1040980" cy="165528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5" idx="2"/>
            <a:endCxn id="24" idx="3"/>
          </p:cNvCxnSpPr>
          <p:nvPr/>
        </p:nvCxnSpPr>
        <p:spPr>
          <a:xfrm rot="5400000">
            <a:off x="8255521" y="2475095"/>
            <a:ext cx="147033" cy="511641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4" idx="1"/>
            <a:endCxn id="22" idx="3"/>
          </p:cNvCxnSpPr>
          <p:nvPr/>
        </p:nvCxnSpPr>
        <p:spPr>
          <a:xfrm flipH="1">
            <a:off x="6985618" y="2804433"/>
            <a:ext cx="214687" cy="4317"/>
          </a:xfrm>
          <a:prstGeom prst="straightConnector1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2" idx="1"/>
            <a:endCxn id="21" idx="2"/>
          </p:cNvCxnSpPr>
          <p:nvPr/>
        </p:nvCxnSpPr>
        <p:spPr>
          <a:xfrm rot="10800000">
            <a:off x="5609191" y="2645171"/>
            <a:ext cx="503516" cy="163580"/>
          </a:xfrm>
          <a:prstGeom prst="bentConnector2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9" idx="3"/>
            <a:endCxn id="21" idx="1"/>
          </p:cNvCxnSpPr>
          <p:nvPr/>
        </p:nvCxnSpPr>
        <p:spPr>
          <a:xfrm flipV="1">
            <a:off x="4937441" y="2508669"/>
            <a:ext cx="235295" cy="304246"/>
          </a:xfrm>
          <a:prstGeom prst="bentConnector3">
            <a:avLst/>
          </a:prstGeom>
          <a:grpFill/>
          <a:ln w="9525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800533" y="3227299"/>
            <a:ext cx="2047458" cy="247408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845536"/>
            <a:endParaRPr lang="ko-KR" altLang="en-US" sz="975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0778" y="3276949"/>
            <a:ext cx="1906969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Scrum Team</a:t>
            </a:r>
            <a:endParaRPr lang="ko-KR" altLang="en-US"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22834" y="3223092"/>
            <a:ext cx="2137429" cy="247408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845536"/>
            <a:endParaRPr lang="ko-KR" altLang="en-US" sz="975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96165" y="3276949"/>
            <a:ext cx="1990767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Story Point</a:t>
            </a:r>
            <a:endParaRPr lang="ko-KR" altLang="en-US"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33866" y="3223092"/>
            <a:ext cx="4008252" cy="247408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845536"/>
            <a:endParaRPr lang="ko-KR" altLang="en-US" sz="975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7" y="3442193"/>
            <a:ext cx="1593642" cy="89600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58051" y="4425947"/>
            <a:ext cx="1906969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Backlog</a:t>
            </a:r>
            <a:endParaRPr lang="ko-KR" altLang="en-US"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94" y="4601732"/>
            <a:ext cx="1670916" cy="5565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016678" y="4425947"/>
            <a:ext cx="1990766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Release Plan</a:t>
            </a:r>
            <a:endParaRPr lang="ko-KR" altLang="en-US"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82" y="3455322"/>
            <a:ext cx="1793458" cy="88287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05" y="4601732"/>
            <a:ext cx="1741209" cy="551923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14291" r="33563" b="53435"/>
          <a:stretch/>
        </p:blipFill>
        <p:spPr bwMode="auto">
          <a:xfrm>
            <a:off x="3168035" y="5211994"/>
            <a:ext cx="1741449" cy="44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 descr="\\Client\C$\99. VDI 공유용\7. Agile\User Story sample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44" y="5191615"/>
            <a:ext cx="596437" cy="4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5109899" y="3276949"/>
            <a:ext cx="1990766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 Plan</a:t>
            </a:r>
            <a:endParaRPr lang="ko-KR" altLang="en-US"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38" y="3455322"/>
            <a:ext cx="1729778" cy="8597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93" y="3848993"/>
            <a:ext cx="1280098" cy="46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91" y="3455322"/>
            <a:ext cx="1280100" cy="37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7158983" y="3276949"/>
            <a:ext cx="1990766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Scrum Meeting</a:t>
            </a:r>
            <a:endParaRPr lang="ko-KR" altLang="en-US" sz="1083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54" y="4601732"/>
            <a:ext cx="1692446" cy="551923"/>
          </a:xfrm>
          <a:prstGeom prst="rect">
            <a:avLst/>
          </a:prstGeom>
          <a:effectLst/>
        </p:spPr>
      </p:pic>
      <p:sp>
        <p:nvSpPr>
          <p:cNvPr id="58" name="TextBox 57"/>
          <p:cNvSpPr txBox="1"/>
          <p:nvPr/>
        </p:nvSpPr>
        <p:spPr>
          <a:xfrm>
            <a:off x="5178074" y="4425947"/>
            <a:ext cx="1990766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en-US" altLang="ko-KR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 Review/</a:t>
            </a:r>
            <a:r>
              <a:rPr lang="ko-KR" altLang="en-US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회고</a:t>
            </a:r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51" y="5179526"/>
            <a:ext cx="1697411" cy="45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14" y="4601731"/>
            <a:ext cx="1738445" cy="10359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1" name="TextBox 60"/>
          <p:cNvSpPr txBox="1"/>
          <p:nvPr/>
        </p:nvSpPr>
        <p:spPr>
          <a:xfrm>
            <a:off x="7166075" y="4425947"/>
            <a:ext cx="1990766" cy="16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algn="ctr" defTabSz="1407995" eaLnBrk="0" hangingPunct="0"/>
            <a:r>
              <a:rPr lang="ko-KR" altLang="en-US" sz="1083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성과측정결과</a:t>
            </a:r>
          </a:p>
        </p:txBody>
      </p:sp>
      <p:sp>
        <p:nvSpPr>
          <p:cNvPr id="66" name="타원 65"/>
          <p:cNvSpPr/>
          <p:nvPr/>
        </p:nvSpPr>
        <p:spPr>
          <a:xfrm>
            <a:off x="5250015" y="1616423"/>
            <a:ext cx="195000" cy="195000"/>
          </a:xfrm>
          <a:prstGeom prst="ellipse">
            <a:avLst/>
          </a:prstGeom>
          <a:solidFill>
            <a:srgbClr val="F29B2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/>
          <a:p>
            <a:pPr algn="ctr" defTabSz="1141597" latinLnBrk="0">
              <a:buClr>
                <a:srgbClr val="A50021"/>
              </a:buClr>
              <a:buSzPct val="85000"/>
            </a:pPr>
            <a:r>
              <a:rPr lang="en-US" altLang="ko-KR" sz="1083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83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951119" y="1616442"/>
            <a:ext cx="195000" cy="195000"/>
          </a:xfrm>
          <a:prstGeom prst="ellipse">
            <a:avLst/>
          </a:prstGeom>
          <a:solidFill>
            <a:srgbClr val="1EA18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/>
          <a:p>
            <a:pPr algn="ctr" defTabSz="1141597" latinLnBrk="0">
              <a:buClr>
                <a:srgbClr val="A50021"/>
              </a:buClr>
              <a:buSzPct val="85000"/>
            </a:pPr>
            <a:r>
              <a:rPr lang="en-US" altLang="ko-KR" sz="1083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83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096358" y="1616442"/>
            <a:ext cx="195000" cy="195000"/>
          </a:xfrm>
          <a:prstGeom prst="ellipse">
            <a:avLst/>
          </a:prstGeom>
          <a:solidFill>
            <a:srgbClr val="9BBB5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/>
          <a:p>
            <a:pPr algn="ctr" defTabSz="1141597" latinLnBrk="0">
              <a:buClr>
                <a:srgbClr val="A50021"/>
              </a:buClr>
              <a:buSzPct val="85000"/>
            </a:pPr>
            <a:r>
              <a:rPr lang="en-US" altLang="ko-KR" sz="1083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83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250015" y="3155608"/>
            <a:ext cx="195000" cy="195000"/>
          </a:xfrm>
          <a:prstGeom prst="ellipse">
            <a:avLst/>
          </a:prstGeom>
          <a:solidFill>
            <a:srgbClr val="F29B2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/>
          <a:p>
            <a:pPr algn="ctr" defTabSz="1141597" latinLnBrk="0">
              <a:buClr>
                <a:srgbClr val="A50021"/>
              </a:buClr>
              <a:buSzPct val="85000"/>
            </a:pPr>
            <a:r>
              <a:rPr lang="en-US" altLang="ko-KR" sz="1083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83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951119" y="3148402"/>
            <a:ext cx="195000" cy="195000"/>
          </a:xfrm>
          <a:prstGeom prst="ellipse">
            <a:avLst/>
          </a:prstGeom>
          <a:solidFill>
            <a:srgbClr val="1EA18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/>
          <a:p>
            <a:pPr algn="ctr" defTabSz="1141597" latinLnBrk="0">
              <a:buClr>
                <a:srgbClr val="A50021"/>
              </a:buClr>
              <a:buSzPct val="85000"/>
            </a:pPr>
            <a:r>
              <a:rPr lang="en-US" altLang="ko-KR" sz="1083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83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096358" y="3148419"/>
            <a:ext cx="195000" cy="195000"/>
          </a:xfrm>
          <a:prstGeom prst="ellipse">
            <a:avLst/>
          </a:prstGeom>
          <a:solidFill>
            <a:srgbClr val="9BBB5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/>
          <a:p>
            <a:pPr algn="ctr" defTabSz="1141597" latinLnBrk="0">
              <a:buClr>
                <a:srgbClr val="A50021"/>
              </a:buClr>
              <a:buSzPct val="85000"/>
            </a:pPr>
            <a:r>
              <a:rPr lang="en-US" altLang="ko-KR" sz="1083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83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47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호 1"/>
          <p:cNvSpPr/>
          <p:nvPr/>
        </p:nvSpPr>
        <p:spPr>
          <a:xfrm>
            <a:off x="1148866" y="4109908"/>
            <a:ext cx="999289" cy="998400"/>
          </a:xfrm>
          <a:prstGeom prst="arc">
            <a:avLst>
              <a:gd name="adj1" fmla="val 16200000"/>
              <a:gd name="adj2" fmla="val 14230552"/>
            </a:avLst>
          </a:prstGeom>
          <a:noFill/>
          <a:ln w="152400">
            <a:solidFill>
              <a:schemeClr val="accent5">
                <a:lumMod val="40000"/>
                <a:lumOff val="60000"/>
              </a:schemeClr>
            </a:solidFill>
            <a:prstDash val="solid"/>
            <a:tailEnd type="none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/>
          </a:p>
        </p:txBody>
      </p:sp>
      <p:sp>
        <p:nvSpPr>
          <p:cNvPr id="6" name="타원 5"/>
          <p:cNvSpPr/>
          <p:nvPr/>
        </p:nvSpPr>
        <p:spPr>
          <a:xfrm>
            <a:off x="1551854" y="4878758"/>
            <a:ext cx="258895" cy="257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584998"/>
            <a:r>
              <a:rPr lang="en-US" altLang="ko-KR" sz="758" b="1" dirty="0">
                <a:latin typeface="+mn-ea"/>
              </a:rPr>
              <a:t>4</a:t>
            </a:r>
            <a:endParaRPr lang="ko-KR" altLang="en-US" sz="758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80330" y="3985925"/>
            <a:ext cx="258895" cy="257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584998"/>
            <a:r>
              <a:rPr lang="en-US" altLang="ko-KR" sz="758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758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899669" y="4160489"/>
            <a:ext cx="258895" cy="257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584998"/>
            <a:r>
              <a:rPr lang="en-US" altLang="ko-KR" sz="758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758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975329" y="4618687"/>
            <a:ext cx="258895" cy="257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584998"/>
            <a:r>
              <a:rPr lang="en-US" altLang="ko-KR" sz="758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758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31201" y="4675507"/>
            <a:ext cx="258895" cy="257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584998"/>
            <a:r>
              <a:rPr lang="en-US" altLang="ko-KR" sz="758" b="1" dirty="0">
                <a:latin typeface="+mn-ea"/>
              </a:rPr>
              <a:t>5</a:t>
            </a:r>
            <a:endParaRPr lang="ko-KR" altLang="en-US" sz="758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80727" y="4104366"/>
            <a:ext cx="462238" cy="351490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ko-KR" altLang="en-US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문제</a:t>
            </a:r>
            <a:br>
              <a:rPr lang="en-US" altLang="ko-KR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</a:br>
            <a:r>
              <a:rPr lang="ko-KR" altLang="en-US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발견</a:t>
            </a:r>
            <a:endParaRPr lang="en-US" altLang="ko-KR" sz="758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cxnSp>
        <p:nvCxnSpPr>
          <p:cNvPr id="12" name="구부러진 연결선 11"/>
          <p:cNvCxnSpPr>
            <a:stCxn id="62" idx="0"/>
            <a:endCxn id="37" idx="4"/>
          </p:cNvCxnSpPr>
          <p:nvPr/>
        </p:nvCxnSpPr>
        <p:spPr>
          <a:xfrm rot="5400000" flipH="1" flipV="1">
            <a:off x="659828" y="3487899"/>
            <a:ext cx="1256749" cy="250953"/>
          </a:xfrm>
          <a:prstGeom prst="curvedConnector3">
            <a:avLst>
              <a:gd name="adj1" fmla="val 50000"/>
            </a:avLst>
          </a:prstGeom>
          <a:noFill/>
          <a:ln w="117475">
            <a:solidFill>
              <a:schemeClr val="accent5">
                <a:lumMod val="40000"/>
                <a:lumOff val="60000"/>
              </a:schemeClr>
            </a:solidFill>
            <a:prstDash val="sysDot"/>
            <a:tailEnd type="triangle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타원 12"/>
          <p:cNvSpPr/>
          <p:nvPr/>
        </p:nvSpPr>
        <p:spPr>
          <a:xfrm>
            <a:off x="3214861" y="2444356"/>
            <a:ext cx="2551966" cy="2550600"/>
          </a:xfrm>
          <a:prstGeom prst="ellipse">
            <a:avLst/>
          </a:prstGeom>
          <a:noFill/>
          <a:ln w="101600">
            <a:solidFill>
              <a:schemeClr val="bg1">
                <a:lumMod val="75000"/>
              </a:schemeClr>
            </a:solidFill>
            <a:prstDash val="solid"/>
            <a:tailEnd type="triangle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  <a:spcBef>
                <a:spcPts val="912"/>
              </a:spcBef>
            </a:pPr>
            <a:endParaRPr lang="ko-KR" altLang="en-US" sz="758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27598" y="4290734"/>
            <a:ext cx="422652" cy="180561"/>
            <a:chOff x="11345408" y="9576400"/>
            <a:chExt cx="716582" cy="359698"/>
          </a:xfrm>
        </p:grpSpPr>
        <p:sp>
          <p:nvSpPr>
            <p:cNvPr id="15" name="직사각형 14"/>
            <p:cNvSpPr/>
            <p:nvPr/>
          </p:nvSpPr>
          <p:spPr>
            <a:xfrm rot="18821799">
              <a:off x="11527994" y="9393814"/>
              <a:ext cx="351409" cy="71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5"/>
            </a:p>
          </p:txBody>
        </p:sp>
        <p:sp>
          <p:nvSpPr>
            <p:cNvPr id="16" name="이등변 삼각형 15"/>
            <p:cNvSpPr/>
            <p:nvPr/>
          </p:nvSpPr>
          <p:spPr>
            <a:xfrm rot="2621995">
              <a:off x="11392277" y="9636280"/>
              <a:ext cx="447209" cy="29981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  <a:spcBef>
                  <a:spcPts val="912"/>
                </a:spcBef>
              </a:pPr>
              <a:endParaRPr lang="ko-KR" altLang="en-US" sz="758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 rot="11590963">
            <a:off x="4681390" y="2244428"/>
            <a:ext cx="207267" cy="35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/>
          </a:p>
        </p:txBody>
      </p:sp>
      <p:sp>
        <p:nvSpPr>
          <p:cNvPr id="18" name="이등변 삼각형 17"/>
          <p:cNvSpPr/>
          <p:nvPr/>
        </p:nvSpPr>
        <p:spPr>
          <a:xfrm rot="16991159">
            <a:off x="4696781" y="2399992"/>
            <a:ext cx="224489" cy="176838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  <a:spcBef>
                <a:spcPts val="912"/>
              </a:spcBef>
            </a:pPr>
            <a:endParaRPr lang="ko-KR" altLang="en-US" sz="758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 rot="3479051">
            <a:off x="3233372" y="3833813"/>
            <a:ext cx="176400" cy="42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/>
          </a:p>
        </p:txBody>
      </p:sp>
      <p:sp>
        <p:nvSpPr>
          <p:cNvPr id="20" name="이등변 삼각형 19"/>
          <p:cNvSpPr/>
          <p:nvPr/>
        </p:nvSpPr>
        <p:spPr>
          <a:xfrm rot="9355350">
            <a:off x="3125623" y="3932035"/>
            <a:ext cx="263771" cy="15050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  <a:spcBef>
                <a:spcPts val="912"/>
              </a:spcBef>
            </a:pPr>
            <a:endParaRPr lang="ko-KR" altLang="en-US" sz="758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1" name="구부러진 연결선 20"/>
          <p:cNvCxnSpPr>
            <a:stCxn id="34" idx="6"/>
            <a:endCxn id="26" idx="0"/>
          </p:cNvCxnSpPr>
          <p:nvPr/>
        </p:nvCxnSpPr>
        <p:spPr>
          <a:xfrm>
            <a:off x="2377562" y="2292118"/>
            <a:ext cx="848966" cy="850025"/>
          </a:xfrm>
          <a:prstGeom prst="curvedConnector2">
            <a:avLst/>
          </a:prstGeom>
          <a:noFill/>
          <a:ln w="101600">
            <a:solidFill>
              <a:schemeClr val="bg1">
                <a:lumMod val="75000"/>
              </a:schemeClr>
            </a:solidFill>
            <a:prstDash val="solid"/>
            <a:tailEnd type="triangle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1349254" y="3229487"/>
            <a:ext cx="1569514" cy="387654"/>
          </a:xfrm>
          <a:prstGeom prst="rect">
            <a:avLst/>
          </a:prstGeom>
          <a:noFill/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99745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tabLst>
                <a:tab pos="5422332" algn="l"/>
              </a:tabLst>
              <a:defRPr/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서비스 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Blueprint.</a:t>
            </a:r>
          </a:p>
          <a:p>
            <a:pPr marL="0" lvl="1" indent="99745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tabLst>
                <a:tab pos="5422332" algn="l"/>
              </a:tabLst>
              <a:defRPr/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Minimal Viable Product</a:t>
            </a:r>
          </a:p>
        </p:txBody>
      </p:sp>
      <p:cxnSp>
        <p:nvCxnSpPr>
          <p:cNvPr id="23" name="구부러진 연결선 22"/>
          <p:cNvCxnSpPr>
            <a:stCxn id="37" idx="0"/>
            <a:endCxn id="34" idx="2"/>
          </p:cNvCxnSpPr>
          <p:nvPr/>
        </p:nvCxnSpPr>
        <p:spPr>
          <a:xfrm rot="5400000" flipH="1" flipV="1">
            <a:off x="1549180" y="2156620"/>
            <a:ext cx="513482" cy="784482"/>
          </a:xfrm>
          <a:prstGeom prst="curvedConnector2">
            <a:avLst/>
          </a:prstGeom>
          <a:noFill/>
          <a:ln w="101600">
            <a:solidFill>
              <a:schemeClr val="bg1">
                <a:lumMod val="75000"/>
              </a:schemeClr>
            </a:solidFill>
            <a:prstDash val="solid"/>
            <a:tailEnd type="triangle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타원 24"/>
          <p:cNvSpPr/>
          <p:nvPr/>
        </p:nvSpPr>
        <p:spPr>
          <a:xfrm>
            <a:off x="3667561" y="2570628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36827" y="3142143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31871" y="4114625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01143" y="4917758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638924" y="3319921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493198" y="2353749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289872" y="2691524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615318" y="4114625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022214" y="2999542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198161" y="2202418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508564" y="2419858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74352" y="2472425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+mn-ea"/>
            </a:endParaRPr>
          </a:p>
          <a:p>
            <a:pPr algn="ctr" defTabSz="1584998"/>
            <a:endParaRPr lang="ko-KR" altLang="en-US" sz="758" b="1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23979" y="2805600"/>
            <a:ext cx="179400" cy="179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/>
          <a:lstStyle/>
          <a:p>
            <a:pPr algn="ctr" defTabSz="1584998"/>
            <a:endParaRPr lang="en-US" altLang="ko-KR" sz="758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1584998"/>
            <a:endParaRPr lang="ko-KR" altLang="en-US" sz="758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20348" y="2226470"/>
            <a:ext cx="1007263" cy="38765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요구사항 도출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및 정의 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1753" y="2676499"/>
            <a:ext cx="926927" cy="38765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Scrum </a:t>
            </a: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팀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/</a:t>
            </a: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환경 구성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10295" y="2795448"/>
            <a:ext cx="1254122" cy="423498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kumimoji="1" lang="en-US" altLang="ko-KR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PJT </a:t>
            </a:r>
            <a:r>
              <a:rPr kumimoji="1" lang="ko-KR" altLang="en-US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계획</a:t>
            </a:r>
            <a:endParaRPr kumimoji="1" lang="en-US" altLang="ko-KR" sz="975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kumimoji="1" lang="en-US" altLang="ko-KR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의사소통</a:t>
            </a:r>
            <a:r>
              <a:rPr kumimoji="1" lang="en-US" altLang="ko-KR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1" lang="ko-KR" altLang="en-US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품질</a:t>
            </a:r>
            <a:r>
              <a:rPr kumimoji="1" lang="en-US" altLang="ko-KR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1" lang="ko-KR" altLang="en-US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</a:t>
            </a:r>
            <a:r>
              <a:rPr kumimoji="1" lang="en-US" altLang="ko-KR" sz="975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655026" y="2303026"/>
            <a:ext cx="1321896" cy="50031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Release </a:t>
            </a:r>
          </a:p>
          <a:p>
            <a:pPr marL="0" lvl="1" indent="-137159" algn="ctr" defTabSz="1277097" fontAlgn="base" latinLnBrk="0"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Planning</a:t>
            </a:r>
          </a:p>
          <a:p>
            <a:pPr marL="0" lvl="1" indent="-137159" algn="ctr" defTabSz="1277097" fontAlgn="base" latinLnBrk="0"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(</a:t>
            </a: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범위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/</a:t>
            </a: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일정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/</a:t>
            </a: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위험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925670" y="1697964"/>
            <a:ext cx="1071786" cy="239197"/>
          </a:xfrm>
          <a:prstGeom prst="rect">
            <a:avLst/>
          </a:prstGeom>
        </p:spPr>
        <p:txBody>
          <a:bodyPr wrap="square" lIns="62577" tIns="31288" rIns="62577" bIns="31288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en-US" altLang="ko-KR" sz="108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2000 Planning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35635" y="1697964"/>
            <a:ext cx="1086124" cy="239197"/>
          </a:xfrm>
          <a:prstGeom prst="rect">
            <a:avLst/>
          </a:prstGeom>
        </p:spPr>
        <p:txBody>
          <a:bodyPr wrap="square" lIns="62577" tIns="31288" rIns="62577" bIns="31288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en-US" altLang="ko-KR" sz="108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1000 Initiating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460845" y="1700274"/>
            <a:ext cx="2056470" cy="239197"/>
          </a:xfrm>
          <a:prstGeom prst="rect">
            <a:avLst/>
          </a:prstGeom>
        </p:spPr>
        <p:txBody>
          <a:bodyPr wrap="square" lIns="62577" tIns="31288" rIns="62577" bIns="31288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en-US" altLang="ko-KR" sz="108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3000 Executing &amp; Control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784801" y="1894447"/>
            <a:ext cx="5042827" cy="115869"/>
            <a:chOff x="716832" y="1676400"/>
            <a:chExt cx="4654917" cy="106956"/>
          </a:xfrm>
        </p:grpSpPr>
        <p:cxnSp>
          <p:nvCxnSpPr>
            <p:cNvPr id="46" name="직선 연결선 45"/>
            <p:cNvCxnSpPr/>
            <p:nvPr/>
          </p:nvCxnSpPr>
          <p:spPr bwMode="auto">
            <a:xfrm flipH="1" flipV="1">
              <a:off x="716832" y="1729322"/>
              <a:ext cx="4654850" cy="1113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 bwMode="auto">
            <a:xfrm>
              <a:off x="716832" y="1676400"/>
              <a:ext cx="0" cy="106956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 bwMode="auto">
            <a:xfrm>
              <a:off x="1628639" y="1676400"/>
              <a:ext cx="0" cy="106956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 bwMode="auto">
            <a:xfrm>
              <a:off x="5371749" y="1676400"/>
              <a:ext cx="0" cy="106956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 bwMode="auto">
            <a:xfrm>
              <a:off x="2900583" y="1676400"/>
              <a:ext cx="0" cy="106956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연결선 50"/>
          <p:cNvCxnSpPr/>
          <p:nvPr/>
        </p:nvCxnSpPr>
        <p:spPr>
          <a:xfrm flipH="1" flipV="1">
            <a:off x="3861559" y="2724877"/>
            <a:ext cx="184044" cy="268314"/>
          </a:xfrm>
          <a:prstGeom prst="line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sysDot"/>
            <a:tailEnd type="triangle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직사각형 51"/>
          <p:cNvSpPr/>
          <p:nvPr/>
        </p:nvSpPr>
        <p:spPr>
          <a:xfrm>
            <a:off x="2503960" y="3605540"/>
            <a:ext cx="815537" cy="38765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Sprint </a:t>
            </a: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계획수립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93117" y="3206602"/>
            <a:ext cx="1331276" cy="581169"/>
          </a:xfrm>
          <a:prstGeom prst="rect">
            <a:avLst/>
          </a:prstGeom>
          <a:ln w="12700">
            <a:noFill/>
          </a:ln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kumimoji="1" lang="ko-KR" altLang="en-US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성과측정 및 분석</a:t>
            </a:r>
            <a:endParaRPr kumimoji="1" lang="en-US" altLang="ko-KR" sz="975" dirty="0">
              <a:solidFill>
                <a:schemeClr val="accent4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kumimoji="1" lang="en-US" altLang="ko-KR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kumimoji="1" lang="ko-KR" altLang="en-US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범위</a:t>
            </a:r>
            <a:r>
              <a:rPr kumimoji="1" lang="en-US" altLang="ko-KR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kumimoji="1" lang="ko-KR" altLang="en-US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일정</a:t>
            </a:r>
            <a:r>
              <a:rPr kumimoji="1" lang="en-US" altLang="ko-KR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kumimoji="1" lang="ko-KR" altLang="en-US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품질</a:t>
            </a:r>
            <a:r>
              <a:rPr kumimoji="1" lang="en-US" altLang="ko-KR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kumimoji="1" lang="ko-KR" altLang="en-US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위험</a:t>
            </a:r>
            <a:r>
              <a:rPr kumimoji="1" lang="en-US" altLang="ko-KR" sz="975" dirty="0">
                <a:solidFill>
                  <a:schemeClr val="accent4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52764" y="2269920"/>
            <a:ext cx="1146395" cy="38765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Sprint </a:t>
            </a: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검토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/</a:t>
            </a: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회고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003472" y="2171547"/>
            <a:ext cx="1140207" cy="24088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사용자 테스트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272412" y="3987353"/>
            <a:ext cx="791722" cy="38765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Userstory</a:t>
            </a: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구체화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9719" y="4054905"/>
            <a:ext cx="653592" cy="24088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분석</a:t>
            </a: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/</a:t>
            </a: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설계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127655" y="3302337"/>
            <a:ext cx="773498" cy="24088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구현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62009" y="2551661"/>
            <a:ext cx="956383" cy="38765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지속적</a:t>
            </a:r>
            <a:endParaRPr lang="en-US" altLang="ko-KR" sz="867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통합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029245" y="4667546"/>
            <a:ext cx="923197" cy="240884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en-US" altLang="ko-KR" sz="8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Daily Scrum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8504" y="3613785"/>
            <a:ext cx="1754892" cy="1807563"/>
          </a:xfrm>
          <a:prstGeom prst="roundRect">
            <a:avLst>
              <a:gd name="adj" fmla="val 5232"/>
            </a:avLst>
          </a:prstGeom>
          <a:noFill/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975" dirty="0">
                <a:solidFill>
                  <a:srgbClr val="445469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en-US" altLang="ko-KR" sz="975" dirty="0">
              <a:solidFill>
                <a:srgbClr val="445469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en-US" altLang="ko-KR" sz="975" dirty="0">
                <a:solidFill>
                  <a:srgbClr val="445469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(Design Thinking)</a:t>
            </a:r>
            <a:endParaRPr lang="ko-KR" altLang="en-US" sz="975" dirty="0">
              <a:solidFill>
                <a:srgbClr val="445469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033279" y="4241749"/>
            <a:ext cx="258895" cy="257400"/>
          </a:xfrm>
          <a:prstGeom prst="ellipse">
            <a:avLst/>
          </a:prstGeom>
          <a:solidFill>
            <a:srgbClr val="445469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6792" tIns="78397" rIns="156792" bIns="78397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584998"/>
            <a:r>
              <a:rPr lang="en-US" altLang="ko-KR" sz="758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758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717152" y="4793411"/>
            <a:ext cx="822463" cy="223186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ko-KR" altLang="en-US" sz="758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인사이트</a:t>
            </a:r>
            <a:r>
              <a:rPr lang="ko-KR" altLang="en-US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 도출</a:t>
            </a:r>
            <a:endParaRPr lang="en-US" altLang="ko-KR" sz="758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73135" y="4852820"/>
            <a:ext cx="783064" cy="223186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en-US" altLang="ko-KR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Prototype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16817" y="5180272"/>
            <a:ext cx="927840" cy="223186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ko-KR" altLang="en-US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아이디어 도출</a:t>
            </a:r>
            <a:endParaRPr lang="en-US" altLang="ko-KR" sz="758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78617" y="4266093"/>
            <a:ext cx="499196" cy="223186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</a:pPr>
            <a:r>
              <a:rPr lang="ko-KR" altLang="en-US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발전</a:t>
            </a:r>
            <a:endParaRPr lang="en-US" altLang="ko-KR" sz="758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67" name="순서도: 추출 66"/>
          <p:cNvSpPr/>
          <p:nvPr/>
        </p:nvSpPr>
        <p:spPr>
          <a:xfrm rot="3516755">
            <a:off x="1280918" y="4086602"/>
            <a:ext cx="270005" cy="138644"/>
          </a:xfrm>
          <a:prstGeom prst="flowChartExtra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  <a:spcBef>
                <a:spcPts val="576"/>
              </a:spcBef>
            </a:pPr>
            <a:endParaRPr lang="ko-KR" altLang="en-US" sz="1192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44351" y="4161463"/>
            <a:ext cx="530853" cy="223186"/>
          </a:xfrm>
          <a:prstGeom prst="rect">
            <a:avLst/>
          </a:prstGeom>
        </p:spPr>
        <p:txBody>
          <a:bodyPr wrap="square" lIns="99046" tIns="49522" rIns="99046" bIns="49522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lvl="1" indent="-137159" algn="ctr" defTabSz="1277097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tabLst>
                <a:tab pos="5422332" algn="l"/>
              </a:tabLst>
              <a:defRPr/>
            </a:pPr>
            <a:r>
              <a:rPr lang="ko-KR" altLang="en-US" sz="758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rPr>
              <a:t>착수</a:t>
            </a:r>
            <a:endParaRPr lang="en-US" altLang="ko-KR" sz="758" dirty="0">
              <a:latin typeface="나눔스퀘어 Bold" panose="020B0600000101010101" pitchFamily="50" charset="-127"/>
              <a:ea typeface="나눔스퀘어 Bold" panose="020B0600000101010101" pitchFamily="50" charset="-127"/>
              <a:cs typeface="Lato Light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121129" y="2791512"/>
            <a:ext cx="1232450" cy="437974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3899" rIns="0" bIns="43899" rtlCol="0" anchor="ctr"/>
          <a:lstStyle/>
          <a:p>
            <a:pPr algn="ctr" latinLnBrk="0"/>
            <a:endParaRPr lang="ko-KR" altLang="en-US" sz="1300" b="1" dirty="0" err="1">
              <a:solidFill>
                <a:schemeClr val="tx1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469436" y="3213136"/>
            <a:ext cx="1378640" cy="417034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3899" rIns="0" bIns="43899" rtlCol="0" anchor="ctr"/>
          <a:lstStyle/>
          <a:p>
            <a:pPr algn="ctr" latinLnBrk="0"/>
            <a:endParaRPr lang="ko-KR" altLang="en-US" sz="1300" b="1" dirty="0" err="1">
              <a:solidFill>
                <a:schemeClr val="tx1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cs typeface="Times New Roman" pitchFamily="18" charset="0"/>
              </a:rPr>
              <a:t>Agile Project Management </a:t>
            </a:r>
            <a:r>
              <a:rPr lang="ko-KR" altLang="en-US" b="1" dirty="0">
                <a:cs typeface="Times New Roman" pitchFamily="18" charset="0"/>
              </a:rPr>
              <a:t>영역</a:t>
            </a:r>
            <a:endParaRPr lang="ko-KR" altLang="en-US" dirty="0"/>
          </a:p>
        </p:txBody>
      </p:sp>
      <p:sp>
        <p:nvSpPr>
          <p:cNvPr id="90" name="Freeform 1484"/>
          <p:cNvSpPr>
            <a:spLocks noChangeArrowheads="1"/>
          </p:cNvSpPr>
          <p:nvPr/>
        </p:nvSpPr>
        <p:spPr bwMode="auto">
          <a:xfrm>
            <a:off x="6716429" y="2432890"/>
            <a:ext cx="358101" cy="439109"/>
          </a:xfrm>
          <a:custGeom>
            <a:avLst/>
            <a:gdLst>
              <a:gd name="T0" fmla="*/ 435 w 876"/>
              <a:gd name="T1" fmla="*/ 1073 h 1074"/>
              <a:gd name="T2" fmla="*/ 435 w 876"/>
              <a:gd name="T3" fmla="*/ 1073 h 1074"/>
              <a:gd name="T4" fmla="*/ 0 w 876"/>
              <a:gd name="T5" fmla="*/ 434 h 1074"/>
              <a:gd name="T6" fmla="*/ 435 w 876"/>
              <a:gd name="T7" fmla="*/ 0 h 1074"/>
              <a:gd name="T8" fmla="*/ 875 w 876"/>
              <a:gd name="T9" fmla="*/ 434 h 1074"/>
              <a:gd name="T10" fmla="*/ 435 w 876"/>
              <a:gd name="T11" fmla="*/ 1073 h 1074"/>
              <a:gd name="T12" fmla="*/ 435 w 876"/>
              <a:gd name="T13" fmla="*/ 132 h 1074"/>
              <a:gd name="T14" fmla="*/ 435 w 876"/>
              <a:gd name="T15" fmla="*/ 132 h 1074"/>
              <a:gd name="T16" fmla="*/ 139 w 876"/>
              <a:gd name="T17" fmla="*/ 434 h 1074"/>
              <a:gd name="T18" fmla="*/ 435 w 876"/>
              <a:gd name="T19" fmla="*/ 729 h 1074"/>
              <a:gd name="T20" fmla="*/ 736 w 876"/>
              <a:gd name="T21" fmla="*/ 434 h 1074"/>
              <a:gd name="T22" fmla="*/ 435 w 876"/>
              <a:gd name="T23" fmla="*/ 132 h 1074"/>
              <a:gd name="T24" fmla="*/ 435 w 876"/>
              <a:gd name="T25" fmla="*/ 1073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6" h="1074">
                <a:moveTo>
                  <a:pt x="435" y="1073"/>
                </a:moveTo>
                <a:lnTo>
                  <a:pt x="435" y="1073"/>
                </a:lnTo>
                <a:cubicBezTo>
                  <a:pt x="320" y="1073"/>
                  <a:pt x="0" y="669"/>
                  <a:pt x="0" y="434"/>
                </a:cubicBezTo>
                <a:cubicBezTo>
                  <a:pt x="0" y="193"/>
                  <a:pt x="199" y="0"/>
                  <a:pt x="435" y="0"/>
                </a:cubicBezTo>
                <a:cubicBezTo>
                  <a:pt x="676" y="0"/>
                  <a:pt x="875" y="193"/>
                  <a:pt x="875" y="434"/>
                </a:cubicBezTo>
                <a:cubicBezTo>
                  <a:pt x="875" y="669"/>
                  <a:pt x="555" y="1073"/>
                  <a:pt x="435" y="1073"/>
                </a:cubicBezTo>
                <a:lnTo>
                  <a:pt x="435" y="132"/>
                </a:lnTo>
                <a:lnTo>
                  <a:pt x="435" y="132"/>
                </a:lnTo>
                <a:cubicBezTo>
                  <a:pt x="272" y="132"/>
                  <a:pt x="139" y="271"/>
                  <a:pt x="139" y="434"/>
                </a:cubicBezTo>
                <a:cubicBezTo>
                  <a:pt x="139" y="597"/>
                  <a:pt x="272" y="729"/>
                  <a:pt x="435" y="729"/>
                </a:cubicBezTo>
                <a:cubicBezTo>
                  <a:pt x="604" y="729"/>
                  <a:pt x="736" y="597"/>
                  <a:pt x="736" y="434"/>
                </a:cubicBezTo>
                <a:cubicBezTo>
                  <a:pt x="736" y="271"/>
                  <a:pt x="604" y="132"/>
                  <a:pt x="435" y="132"/>
                </a:cubicBezTo>
                <a:lnTo>
                  <a:pt x="435" y="1073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91" name="Freeform 1486"/>
          <p:cNvSpPr>
            <a:spLocks noChangeArrowheads="1"/>
          </p:cNvSpPr>
          <p:nvPr/>
        </p:nvSpPr>
        <p:spPr bwMode="auto">
          <a:xfrm>
            <a:off x="6716436" y="2432890"/>
            <a:ext cx="178151" cy="439109"/>
          </a:xfrm>
          <a:custGeom>
            <a:avLst/>
            <a:gdLst>
              <a:gd name="T0" fmla="*/ 435 w 436"/>
              <a:gd name="T1" fmla="*/ 0 h 1074"/>
              <a:gd name="T2" fmla="*/ 435 w 436"/>
              <a:gd name="T3" fmla="*/ 0 h 1074"/>
              <a:gd name="T4" fmla="*/ 0 w 436"/>
              <a:gd name="T5" fmla="*/ 434 h 1074"/>
              <a:gd name="T6" fmla="*/ 435 w 436"/>
              <a:gd name="T7" fmla="*/ 1073 h 1074"/>
              <a:gd name="T8" fmla="*/ 435 w 436"/>
              <a:gd name="T9" fmla="*/ 729 h 1074"/>
              <a:gd name="T10" fmla="*/ 435 w 436"/>
              <a:gd name="T11" fmla="*/ 729 h 1074"/>
              <a:gd name="T12" fmla="*/ 139 w 436"/>
              <a:gd name="T13" fmla="*/ 434 h 1074"/>
              <a:gd name="T14" fmla="*/ 435 w 436"/>
              <a:gd name="T15" fmla="*/ 132 h 1074"/>
              <a:gd name="T16" fmla="*/ 435 w 436"/>
              <a:gd name="T17" fmla="*/ 132 h 1074"/>
              <a:gd name="T18" fmla="*/ 435 w 436"/>
              <a:gd name="T19" fmla="*/ 0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6" h="1074">
                <a:moveTo>
                  <a:pt x="435" y="0"/>
                </a:moveTo>
                <a:lnTo>
                  <a:pt x="435" y="0"/>
                </a:lnTo>
                <a:cubicBezTo>
                  <a:pt x="199" y="0"/>
                  <a:pt x="0" y="193"/>
                  <a:pt x="0" y="434"/>
                </a:cubicBezTo>
                <a:cubicBezTo>
                  <a:pt x="0" y="669"/>
                  <a:pt x="320" y="1073"/>
                  <a:pt x="435" y="1073"/>
                </a:cubicBezTo>
                <a:cubicBezTo>
                  <a:pt x="435" y="729"/>
                  <a:pt x="435" y="729"/>
                  <a:pt x="435" y="729"/>
                </a:cubicBezTo>
                <a:lnTo>
                  <a:pt x="435" y="729"/>
                </a:lnTo>
                <a:cubicBezTo>
                  <a:pt x="272" y="729"/>
                  <a:pt x="139" y="597"/>
                  <a:pt x="139" y="434"/>
                </a:cubicBezTo>
                <a:cubicBezTo>
                  <a:pt x="139" y="271"/>
                  <a:pt x="272" y="132"/>
                  <a:pt x="435" y="132"/>
                </a:cubicBezTo>
                <a:lnTo>
                  <a:pt x="435" y="132"/>
                </a:lnTo>
                <a:cubicBezTo>
                  <a:pt x="435" y="0"/>
                  <a:pt x="435" y="0"/>
                  <a:pt x="435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113239" y="2659116"/>
            <a:ext cx="2138874" cy="650178"/>
          </a:xfrm>
          <a:prstGeom prst="rect">
            <a:avLst/>
          </a:prstGeom>
          <a:noFill/>
        </p:spPr>
        <p:txBody>
          <a:bodyPr wrap="square" lIns="49530" tIns="24765" rIns="49530" bIns="24765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marL="128622" indent="-128622">
              <a:lnSpc>
                <a:spcPct val="100000"/>
              </a:lnSpc>
              <a:buFont typeface="Arial" charset="0"/>
              <a:buChar char="•"/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ko-KR" altLang="en-US" sz="975" dirty="0"/>
              <a:t>사용자 스토리 정의</a:t>
            </a:r>
            <a:endParaRPr lang="en-US" altLang="ko-KR" sz="975" dirty="0"/>
          </a:p>
          <a:p>
            <a:r>
              <a:rPr lang="ko-KR" altLang="en-US" sz="975" dirty="0"/>
              <a:t>개발규모 추정</a:t>
            </a:r>
            <a:r>
              <a:rPr lang="en-US" altLang="ko-KR" sz="975" dirty="0"/>
              <a:t>/</a:t>
            </a:r>
            <a:r>
              <a:rPr lang="en-US" altLang="ko-KR" sz="975" dirty="0" err="1"/>
              <a:t>userstory</a:t>
            </a:r>
            <a:r>
              <a:rPr lang="ko-KR" altLang="en-US" sz="975" dirty="0"/>
              <a:t> 상세화</a:t>
            </a:r>
            <a:endParaRPr lang="en-US" altLang="ko-KR" sz="975" dirty="0"/>
          </a:p>
          <a:p>
            <a:r>
              <a:rPr lang="ko-KR" altLang="en-US" sz="975" dirty="0"/>
              <a:t>스프린트 계획수립</a:t>
            </a:r>
            <a:r>
              <a:rPr lang="en-US" altLang="ko-KR" sz="975" dirty="0"/>
              <a:t>/</a:t>
            </a:r>
            <a:r>
              <a:rPr lang="ko-KR" altLang="en-US" sz="975" dirty="0"/>
              <a:t>검토회고</a:t>
            </a:r>
            <a:endParaRPr lang="en-US" altLang="ko-KR" sz="975" dirty="0"/>
          </a:p>
          <a:p>
            <a:r>
              <a:rPr lang="ko-KR" altLang="en-US" sz="975" dirty="0"/>
              <a:t>성과 측정 및 분석</a:t>
            </a:r>
            <a:endParaRPr lang="en-US" altLang="ko-KR" sz="975" dirty="0"/>
          </a:p>
        </p:txBody>
      </p:sp>
      <p:sp>
        <p:nvSpPr>
          <p:cNvPr id="93" name="TextBox 92"/>
          <p:cNvSpPr txBox="1"/>
          <p:nvPr/>
        </p:nvSpPr>
        <p:spPr>
          <a:xfrm>
            <a:off x="7118471" y="2384288"/>
            <a:ext cx="959566" cy="325094"/>
          </a:xfrm>
          <a:prstGeom prst="rect">
            <a:avLst/>
          </a:prstGeom>
          <a:noFill/>
        </p:spPr>
        <p:txBody>
          <a:bodyPr wrap="none" lIns="74299" tIns="37150" rIns="74299" bIns="3715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>
              <a:defRPr sz="16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25" dirty="0"/>
              <a:t>범위 관리</a:t>
            </a:r>
            <a:endParaRPr lang="id-ID" sz="1625" dirty="0"/>
          </a:p>
        </p:txBody>
      </p:sp>
      <p:sp>
        <p:nvSpPr>
          <p:cNvPr id="94" name="Freeform 1484"/>
          <p:cNvSpPr>
            <a:spLocks noChangeArrowheads="1"/>
          </p:cNvSpPr>
          <p:nvPr/>
        </p:nvSpPr>
        <p:spPr bwMode="auto">
          <a:xfrm>
            <a:off x="6716429" y="3368994"/>
            <a:ext cx="358101" cy="439109"/>
          </a:xfrm>
          <a:custGeom>
            <a:avLst/>
            <a:gdLst>
              <a:gd name="T0" fmla="*/ 435 w 876"/>
              <a:gd name="T1" fmla="*/ 1073 h 1074"/>
              <a:gd name="T2" fmla="*/ 435 w 876"/>
              <a:gd name="T3" fmla="*/ 1073 h 1074"/>
              <a:gd name="T4" fmla="*/ 0 w 876"/>
              <a:gd name="T5" fmla="*/ 434 h 1074"/>
              <a:gd name="T6" fmla="*/ 435 w 876"/>
              <a:gd name="T7" fmla="*/ 0 h 1074"/>
              <a:gd name="T8" fmla="*/ 875 w 876"/>
              <a:gd name="T9" fmla="*/ 434 h 1074"/>
              <a:gd name="T10" fmla="*/ 435 w 876"/>
              <a:gd name="T11" fmla="*/ 1073 h 1074"/>
              <a:gd name="T12" fmla="*/ 435 w 876"/>
              <a:gd name="T13" fmla="*/ 132 h 1074"/>
              <a:gd name="T14" fmla="*/ 435 w 876"/>
              <a:gd name="T15" fmla="*/ 132 h 1074"/>
              <a:gd name="T16" fmla="*/ 139 w 876"/>
              <a:gd name="T17" fmla="*/ 434 h 1074"/>
              <a:gd name="T18" fmla="*/ 435 w 876"/>
              <a:gd name="T19" fmla="*/ 729 h 1074"/>
              <a:gd name="T20" fmla="*/ 736 w 876"/>
              <a:gd name="T21" fmla="*/ 434 h 1074"/>
              <a:gd name="T22" fmla="*/ 435 w 876"/>
              <a:gd name="T23" fmla="*/ 132 h 1074"/>
              <a:gd name="T24" fmla="*/ 435 w 876"/>
              <a:gd name="T25" fmla="*/ 1073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6" h="1074">
                <a:moveTo>
                  <a:pt x="435" y="1073"/>
                </a:moveTo>
                <a:lnTo>
                  <a:pt x="435" y="1073"/>
                </a:lnTo>
                <a:cubicBezTo>
                  <a:pt x="320" y="1073"/>
                  <a:pt x="0" y="669"/>
                  <a:pt x="0" y="434"/>
                </a:cubicBezTo>
                <a:cubicBezTo>
                  <a:pt x="0" y="193"/>
                  <a:pt x="199" y="0"/>
                  <a:pt x="435" y="0"/>
                </a:cubicBezTo>
                <a:cubicBezTo>
                  <a:pt x="676" y="0"/>
                  <a:pt x="875" y="193"/>
                  <a:pt x="875" y="434"/>
                </a:cubicBezTo>
                <a:cubicBezTo>
                  <a:pt x="875" y="669"/>
                  <a:pt x="555" y="1073"/>
                  <a:pt x="435" y="1073"/>
                </a:cubicBezTo>
                <a:lnTo>
                  <a:pt x="435" y="132"/>
                </a:lnTo>
                <a:lnTo>
                  <a:pt x="435" y="132"/>
                </a:lnTo>
                <a:cubicBezTo>
                  <a:pt x="272" y="132"/>
                  <a:pt x="139" y="271"/>
                  <a:pt x="139" y="434"/>
                </a:cubicBezTo>
                <a:cubicBezTo>
                  <a:pt x="139" y="597"/>
                  <a:pt x="272" y="729"/>
                  <a:pt x="435" y="729"/>
                </a:cubicBezTo>
                <a:cubicBezTo>
                  <a:pt x="604" y="729"/>
                  <a:pt x="736" y="597"/>
                  <a:pt x="736" y="434"/>
                </a:cubicBezTo>
                <a:cubicBezTo>
                  <a:pt x="736" y="271"/>
                  <a:pt x="604" y="132"/>
                  <a:pt x="435" y="132"/>
                </a:cubicBezTo>
                <a:lnTo>
                  <a:pt x="435" y="1073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95" name="Freeform 1486"/>
          <p:cNvSpPr>
            <a:spLocks noChangeArrowheads="1"/>
          </p:cNvSpPr>
          <p:nvPr/>
        </p:nvSpPr>
        <p:spPr bwMode="auto">
          <a:xfrm>
            <a:off x="6716436" y="3368994"/>
            <a:ext cx="178151" cy="439109"/>
          </a:xfrm>
          <a:custGeom>
            <a:avLst/>
            <a:gdLst>
              <a:gd name="T0" fmla="*/ 435 w 436"/>
              <a:gd name="T1" fmla="*/ 0 h 1074"/>
              <a:gd name="T2" fmla="*/ 435 w 436"/>
              <a:gd name="T3" fmla="*/ 0 h 1074"/>
              <a:gd name="T4" fmla="*/ 0 w 436"/>
              <a:gd name="T5" fmla="*/ 434 h 1074"/>
              <a:gd name="T6" fmla="*/ 435 w 436"/>
              <a:gd name="T7" fmla="*/ 1073 h 1074"/>
              <a:gd name="T8" fmla="*/ 435 w 436"/>
              <a:gd name="T9" fmla="*/ 729 h 1074"/>
              <a:gd name="T10" fmla="*/ 435 w 436"/>
              <a:gd name="T11" fmla="*/ 729 h 1074"/>
              <a:gd name="T12" fmla="*/ 139 w 436"/>
              <a:gd name="T13" fmla="*/ 434 h 1074"/>
              <a:gd name="T14" fmla="*/ 435 w 436"/>
              <a:gd name="T15" fmla="*/ 132 h 1074"/>
              <a:gd name="T16" fmla="*/ 435 w 436"/>
              <a:gd name="T17" fmla="*/ 132 h 1074"/>
              <a:gd name="T18" fmla="*/ 435 w 436"/>
              <a:gd name="T19" fmla="*/ 0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6" h="1074">
                <a:moveTo>
                  <a:pt x="435" y="0"/>
                </a:moveTo>
                <a:lnTo>
                  <a:pt x="435" y="0"/>
                </a:lnTo>
                <a:cubicBezTo>
                  <a:pt x="199" y="0"/>
                  <a:pt x="0" y="193"/>
                  <a:pt x="0" y="434"/>
                </a:cubicBezTo>
                <a:cubicBezTo>
                  <a:pt x="0" y="669"/>
                  <a:pt x="320" y="1073"/>
                  <a:pt x="435" y="1073"/>
                </a:cubicBezTo>
                <a:cubicBezTo>
                  <a:pt x="435" y="729"/>
                  <a:pt x="435" y="729"/>
                  <a:pt x="435" y="729"/>
                </a:cubicBezTo>
                <a:lnTo>
                  <a:pt x="435" y="729"/>
                </a:lnTo>
                <a:cubicBezTo>
                  <a:pt x="272" y="729"/>
                  <a:pt x="139" y="597"/>
                  <a:pt x="139" y="434"/>
                </a:cubicBezTo>
                <a:cubicBezTo>
                  <a:pt x="139" y="271"/>
                  <a:pt x="272" y="132"/>
                  <a:pt x="435" y="132"/>
                </a:cubicBezTo>
                <a:lnTo>
                  <a:pt x="435" y="132"/>
                </a:lnTo>
                <a:cubicBezTo>
                  <a:pt x="435" y="0"/>
                  <a:pt x="435" y="0"/>
                  <a:pt x="435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113240" y="3634225"/>
            <a:ext cx="2450504" cy="650178"/>
          </a:xfrm>
          <a:prstGeom prst="rect">
            <a:avLst/>
          </a:prstGeom>
          <a:noFill/>
        </p:spPr>
        <p:txBody>
          <a:bodyPr wrap="square" lIns="49530" tIns="24765" rIns="49530" bIns="24765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marL="128622" indent="-128622">
              <a:lnSpc>
                <a:spcPct val="100000"/>
              </a:lnSpc>
              <a:buFont typeface="Arial" charset="0"/>
              <a:buChar char="•"/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ko-KR" altLang="en-US" sz="975" dirty="0"/>
              <a:t>우선순위 정의</a:t>
            </a:r>
            <a:endParaRPr lang="en-US" altLang="ko-KR" sz="975" dirty="0"/>
          </a:p>
          <a:p>
            <a:r>
              <a:rPr lang="en-US" altLang="ko-KR" sz="975" dirty="0"/>
              <a:t>Release/Sprint</a:t>
            </a:r>
            <a:r>
              <a:rPr lang="ko-KR" altLang="en-US" sz="975" dirty="0"/>
              <a:t>계획 및 영역 정의</a:t>
            </a:r>
            <a:endParaRPr lang="en-US" altLang="ko-KR" sz="975" dirty="0"/>
          </a:p>
          <a:p>
            <a:r>
              <a:rPr lang="ko-KR" altLang="en-US" sz="975" dirty="0"/>
              <a:t>일일 스크럼 미팅</a:t>
            </a:r>
            <a:r>
              <a:rPr lang="en-US" altLang="ko-KR" sz="975" dirty="0"/>
              <a:t>/</a:t>
            </a:r>
            <a:r>
              <a:rPr lang="ko-KR" altLang="en-US" sz="975" dirty="0"/>
              <a:t>스프린트 검토</a:t>
            </a:r>
            <a:r>
              <a:rPr lang="en-US" altLang="ko-KR" sz="975" dirty="0"/>
              <a:t>/</a:t>
            </a:r>
            <a:r>
              <a:rPr lang="ko-KR" altLang="en-US" sz="975" dirty="0"/>
              <a:t>회고</a:t>
            </a:r>
            <a:endParaRPr lang="en-US" altLang="ko-KR" sz="975" dirty="0"/>
          </a:p>
          <a:p>
            <a:r>
              <a:rPr lang="ko-KR" altLang="en-US" sz="975" dirty="0"/>
              <a:t>성과 측정 및 분석</a:t>
            </a:r>
            <a:endParaRPr lang="en-US" sz="975" dirty="0"/>
          </a:p>
        </p:txBody>
      </p:sp>
      <p:sp>
        <p:nvSpPr>
          <p:cNvPr id="97" name="TextBox 96"/>
          <p:cNvSpPr txBox="1"/>
          <p:nvPr/>
        </p:nvSpPr>
        <p:spPr>
          <a:xfrm>
            <a:off x="7118471" y="3362957"/>
            <a:ext cx="906667" cy="325094"/>
          </a:xfrm>
          <a:prstGeom prst="rect">
            <a:avLst/>
          </a:prstGeom>
          <a:noFill/>
        </p:spPr>
        <p:txBody>
          <a:bodyPr wrap="none" lIns="74299" tIns="37150" rIns="74299" bIns="3715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>
              <a:defRPr sz="16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25" dirty="0"/>
              <a:t>일정관리</a:t>
            </a:r>
            <a:endParaRPr lang="id-ID" sz="1625" dirty="0"/>
          </a:p>
        </p:txBody>
      </p:sp>
      <p:sp>
        <p:nvSpPr>
          <p:cNvPr id="98" name="Freeform 1484"/>
          <p:cNvSpPr>
            <a:spLocks noChangeArrowheads="1"/>
          </p:cNvSpPr>
          <p:nvPr/>
        </p:nvSpPr>
        <p:spPr bwMode="auto">
          <a:xfrm>
            <a:off x="6716429" y="4344102"/>
            <a:ext cx="358101" cy="439109"/>
          </a:xfrm>
          <a:custGeom>
            <a:avLst/>
            <a:gdLst>
              <a:gd name="T0" fmla="*/ 435 w 876"/>
              <a:gd name="T1" fmla="*/ 1073 h 1074"/>
              <a:gd name="T2" fmla="*/ 435 w 876"/>
              <a:gd name="T3" fmla="*/ 1073 h 1074"/>
              <a:gd name="T4" fmla="*/ 0 w 876"/>
              <a:gd name="T5" fmla="*/ 434 h 1074"/>
              <a:gd name="T6" fmla="*/ 435 w 876"/>
              <a:gd name="T7" fmla="*/ 0 h 1074"/>
              <a:gd name="T8" fmla="*/ 875 w 876"/>
              <a:gd name="T9" fmla="*/ 434 h 1074"/>
              <a:gd name="T10" fmla="*/ 435 w 876"/>
              <a:gd name="T11" fmla="*/ 1073 h 1074"/>
              <a:gd name="T12" fmla="*/ 435 w 876"/>
              <a:gd name="T13" fmla="*/ 132 h 1074"/>
              <a:gd name="T14" fmla="*/ 435 w 876"/>
              <a:gd name="T15" fmla="*/ 132 h 1074"/>
              <a:gd name="T16" fmla="*/ 139 w 876"/>
              <a:gd name="T17" fmla="*/ 434 h 1074"/>
              <a:gd name="T18" fmla="*/ 435 w 876"/>
              <a:gd name="T19" fmla="*/ 729 h 1074"/>
              <a:gd name="T20" fmla="*/ 736 w 876"/>
              <a:gd name="T21" fmla="*/ 434 h 1074"/>
              <a:gd name="T22" fmla="*/ 435 w 876"/>
              <a:gd name="T23" fmla="*/ 132 h 1074"/>
              <a:gd name="T24" fmla="*/ 435 w 876"/>
              <a:gd name="T25" fmla="*/ 1073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6" h="1074">
                <a:moveTo>
                  <a:pt x="435" y="1073"/>
                </a:moveTo>
                <a:lnTo>
                  <a:pt x="435" y="1073"/>
                </a:lnTo>
                <a:cubicBezTo>
                  <a:pt x="320" y="1073"/>
                  <a:pt x="0" y="669"/>
                  <a:pt x="0" y="434"/>
                </a:cubicBezTo>
                <a:cubicBezTo>
                  <a:pt x="0" y="193"/>
                  <a:pt x="199" y="0"/>
                  <a:pt x="435" y="0"/>
                </a:cubicBezTo>
                <a:cubicBezTo>
                  <a:pt x="676" y="0"/>
                  <a:pt x="875" y="193"/>
                  <a:pt x="875" y="434"/>
                </a:cubicBezTo>
                <a:cubicBezTo>
                  <a:pt x="875" y="669"/>
                  <a:pt x="555" y="1073"/>
                  <a:pt x="435" y="1073"/>
                </a:cubicBezTo>
                <a:lnTo>
                  <a:pt x="435" y="132"/>
                </a:lnTo>
                <a:lnTo>
                  <a:pt x="435" y="132"/>
                </a:lnTo>
                <a:cubicBezTo>
                  <a:pt x="272" y="132"/>
                  <a:pt x="139" y="271"/>
                  <a:pt x="139" y="434"/>
                </a:cubicBezTo>
                <a:cubicBezTo>
                  <a:pt x="139" y="597"/>
                  <a:pt x="272" y="729"/>
                  <a:pt x="435" y="729"/>
                </a:cubicBezTo>
                <a:cubicBezTo>
                  <a:pt x="604" y="729"/>
                  <a:pt x="736" y="597"/>
                  <a:pt x="736" y="434"/>
                </a:cubicBezTo>
                <a:cubicBezTo>
                  <a:pt x="736" y="271"/>
                  <a:pt x="604" y="132"/>
                  <a:pt x="435" y="132"/>
                </a:cubicBezTo>
                <a:lnTo>
                  <a:pt x="435" y="1073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99" name="Freeform 1486"/>
          <p:cNvSpPr>
            <a:spLocks noChangeArrowheads="1"/>
          </p:cNvSpPr>
          <p:nvPr/>
        </p:nvSpPr>
        <p:spPr bwMode="auto">
          <a:xfrm>
            <a:off x="6716436" y="4344102"/>
            <a:ext cx="178151" cy="439109"/>
          </a:xfrm>
          <a:custGeom>
            <a:avLst/>
            <a:gdLst>
              <a:gd name="T0" fmla="*/ 435 w 436"/>
              <a:gd name="T1" fmla="*/ 0 h 1074"/>
              <a:gd name="T2" fmla="*/ 435 w 436"/>
              <a:gd name="T3" fmla="*/ 0 h 1074"/>
              <a:gd name="T4" fmla="*/ 0 w 436"/>
              <a:gd name="T5" fmla="*/ 434 h 1074"/>
              <a:gd name="T6" fmla="*/ 435 w 436"/>
              <a:gd name="T7" fmla="*/ 1073 h 1074"/>
              <a:gd name="T8" fmla="*/ 435 w 436"/>
              <a:gd name="T9" fmla="*/ 729 h 1074"/>
              <a:gd name="T10" fmla="*/ 435 w 436"/>
              <a:gd name="T11" fmla="*/ 729 h 1074"/>
              <a:gd name="T12" fmla="*/ 139 w 436"/>
              <a:gd name="T13" fmla="*/ 434 h 1074"/>
              <a:gd name="T14" fmla="*/ 435 w 436"/>
              <a:gd name="T15" fmla="*/ 132 h 1074"/>
              <a:gd name="T16" fmla="*/ 435 w 436"/>
              <a:gd name="T17" fmla="*/ 132 h 1074"/>
              <a:gd name="T18" fmla="*/ 435 w 436"/>
              <a:gd name="T19" fmla="*/ 0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6" h="1074">
                <a:moveTo>
                  <a:pt x="435" y="0"/>
                </a:moveTo>
                <a:lnTo>
                  <a:pt x="435" y="0"/>
                </a:lnTo>
                <a:cubicBezTo>
                  <a:pt x="199" y="0"/>
                  <a:pt x="0" y="193"/>
                  <a:pt x="0" y="434"/>
                </a:cubicBezTo>
                <a:cubicBezTo>
                  <a:pt x="0" y="669"/>
                  <a:pt x="320" y="1073"/>
                  <a:pt x="435" y="1073"/>
                </a:cubicBezTo>
                <a:cubicBezTo>
                  <a:pt x="435" y="729"/>
                  <a:pt x="435" y="729"/>
                  <a:pt x="435" y="729"/>
                </a:cubicBezTo>
                <a:lnTo>
                  <a:pt x="435" y="729"/>
                </a:lnTo>
                <a:cubicBezTo>
                  <a:pt x="272" y="729"/>
                  <a:pt x="139" y="597"/>
                  <a:pt x="139" y="434"/>
                </a:cubicBezTo>
                <a:cubicBezTo>
                  <a:pt x="139" y="271"/>
                  <a:pt x="272" y="132"/>
                  <a:pt x="435" y="132"/>
                </a:cubicBezTo>
                <a:lnTo>
                  <a:pt x="435" y="132"/>
                </a:lnTo>
                <a:cubicBezTo>
                  <a:pt x="435" y="0"/>
                  <a:pt x="435" y="0"/>
                  <a:pt x="435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113240" y="4630784"/>
            <a:ext cx="2132408" cy="500137"/>
          </a:xfrm>
          <a:prstGeom prst="rect">
            <a:avLst/>
          </a:prstGeom>
          <a:noFill/>
        </p:spPr>
        <p:txBody>
          <a:bodyPr wrap="square" lIns="49530" tIns="24765" rIns="49530" bIns="24765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marL="128622" indent="-128622">
              <a:lnSpc>
                <a:spcPct val="100000"/>
              </a:lnSpc>
              <a:buFont typeface="Arial" charset="0"/>
              <a:buChar char="•"/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en-US" altLang="ko-KR" sz="975" dirty="0"/>
              <a:t>Release </a:t>
            </a:r>
            <a:r>
              <a:rPr lang="ko-KR" altLang="en-US" sz="975" dirty="0"/>
              <a:t>계획</a:t>
            </a:r>
            <a:endParaRPr lang="en-US" altLang="ko-KR" sz="975" dirty="0"/>
          </a:p>
          <a:p>
            <a:r>
              <a:rPr lang="ko-KR" altLang="en-US" sz="975" dirty="0"/>
              <a:t>프로젝트</a:t>
            </a:r>
            <a:r>
              <a:rPr lang="en-US" altLang="ko-KR" sz="975" dirty="0"/>
              <a:t>/</a:t>
            </a:r>
            <a:r>
              <a:rPr lang="ko-KR" altLang="en-US" sz="975" dirty="0"/>
              <a:t>스프린트 계획 수립</a:t>
            </a:r>
            <a:endParaRPr lang="en-US" altLang="ko-KR" sz="975" dirty="0"/>
          </a:p>
          <a:p>
            <a:r>
              <a:rPr lang="ko-KR" altLang="en-US" sz="975" dirty="0"/>
              <a:t>일일 스크럼 미팅 등</a:t>
            </a:r>
            <a:endParaRPr lang="en-US" altLang="ko-KR" sz="975" dirty="0"/>
          </a:p>
        </p:txBody>
      </p:sp>
      <p:sp>
        <p:nvSpPr>
          <p:cNvPr id="101" name="TextBox 100"/>
          <p:cNvSpPr txBox="1"/>
          <p:nvPr/>
        </p:nvSpPr>
        <p:spPr>
          <a:xfrm>
            <a:off x="7118471" y="4364701"/>
            <a:ext cx="1385965" cy="325094"/>
          </a:xfrm>
          <a:prstGeom prst="rect">
            <a:avLst/>
          </a:prstGeom>
          <a:noFill/>
        </p:spPr>
        <p:txBody>
          <a:bodyPr wrap="none" lIns="74299" tIns="37150" rIns="74299" bIns="3715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>
              <a:defRPr sz="16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25" dirty="0"/>
              <a:t>위험</a:t>
            </a:r>
            <a:r>
              <a:rPr lang="en-US" altLang="ko-KR" sz="1625" dirty="0"/>
              <a:t>/</a:t>
            </a:r>
            <a:r>
              <a:rPr lang="ko-KR" altLang="en-US" sz="1625" dirty="0"/>
              <a:t>이슈관리</a:t>
            </a:r>
            <a:endParaRPr lang="id-ID" sz="1625" dirty="0"/>
          </a:p>
        </p:txBody>
      </p:sp>
      <p:sp>
        <p:nvSpPr>
          <p:cNvPr id="102" name="Freeform 1484"/>
          <p:cNvSpPr>
            <a:spLocks noChangeArrowheads="1"/>
          </p:cNvSpPr>
          <p:nvPr/>
        </p:nvSpPr>
        <p:spPr bwMode="auto">
          <a:xfrm>
            <a:off x="6716429" y="5280206"/>
            <a:ext cx="358101" cy="439109"/>
          </a:xfrm>
          <a:custGeom>
            <a:avLst/>
            <a:gdLst>
              <a:gd name="T0" fmla="*/ 435 w 876"/>
              <a:gd name="T1" fmla="*/ 1073 h 1074"/>
              <a:gd name="T2" fmla="*/ 435 w 876"/>
              <a:gd name="T3" fmla="*/ 1073 h 1074"/>
              <a:gd name="T4" fmla="*/ 0 w 876"/>
              <a:gd name="T5" fmla="*/ 434 h 1074"/>
              <a:gd name="T6" fmla="*/ 435 w 876"/>
              <a:gd name="T7" fmla="*/ 0 h 1074"/>
              <a:gd name="T8" fmla="*/ 875 w 876"/>
              <a:gd name="T9" fmla="*/ 434 h 1074"/>
              <a:gd name="T10" fmla="*/ 435 w 876"/>
              <a:gd name="T11" fmla="*/ 1073 h 1074"/>
              <a:gd name="T12" fmla="*/ 435 w 876"/>
              <a:gd name="T13" fmla="*/ 132 h 1074"/>
              <a:gd name="T14" fmla="*/ 435 w 876"/>
              <a:gd name="T15" fmla="*/ 132 h 1074"/>
              <a:gd name="T16" fmla="*/ 139 w 876"/>
              <a:gd name="T17" fmla="*/ 434 h 1074"/>
              <a:gd name="T18" fmla="*/ 435 w 876"/>
              <a:gd name="T19" fmla="*/ 729 h 1074"/>
              <a:gd name="T20" fmla="*/ 736 w 876"/>
              <a:gd name="T21" fmla="*/ 434 h 1074"/>
              <a:gd name="T22" fmla="*/ 435 w 876"/>
              <a:gd name="T23" fmla="*/ 132 h 1074"/>
              <a:gd name="T24" fmla="*/ 435 w 876"/>
              <a:gd name="T25" fmla="*/ 1073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6" h="1074">
                <a:moveTo>
                  <a:pt x="435" y="1073"/>
                </a:moveTo>
                <a:lnTo>
                  <a:pt x="435" y="1073"/>
                </a:lnTo>
                <a:cubicBezTo>
                  <a:pt x="320" y="1073"/>
                  <a:pt x="0" y="669"/>
                  <a:pt x="0" y="434"/>
                </a:cubicBezTo>
                <a:cubicBezTo>
                  <a:pt x="0" y="193"/>
                  <a:pt x="199" y="0"/>
                  <a:pt x="435" y="0"/>
                </a:cubicBezTo>
                <a:cubicBezTo>
                  <a:pt x="676" y="0"/>
                  <a:pt x="875" y="193"/>
                  <a:pt x="875" y="434"/>
                </a:cubicBezTo>
                <a:cubicBezTo>
                  <a:pt x="875" y="669"/>
                  <a:pt x="555" y="1073"/>
                  <a:pt x="435" y="1073"/>
                </a:cubicBezTo>
                <a:lnTo>
                  <a:pt x="435" y="132"/>
                </a:lnTo>
                <a:lnTo>
                  <a:pt x="435" y="132"/>
                </a:lnTo>
                <a:cubicBezTo>
                  <a:pt x="272" y="132"/>
                  <a:pt x="139" y="271"/>
                  <a:pt x="139" y="434"/>
                </a:cubicBezTo>
                <a:cubicBezTo>
                  <a:pt x="139" y="597"/>
                  <a:pt x="272" y="729"/>
                  <a:pt x="435" y="729"/>
                </a:cubicBezTo>
                <a:cubicBezTo>
                  <a:pt x="604" y="729"/>
                  <a:pt x="736" y="597"/>
                  <a:pt x="736" y="434"/>
                </a:cubicBezTo>
                <a:cubicBezTo>
                  <a:pt x="736" y="271"/>
                  <a:pt x="604" y="132"/>
                  <a:pt x="435" y="132"/>
                </a:cubicBezTo>
                <a:lnTo>
                  <a:pt x="435" y="1073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103" name="Freeform 1486"/>
          <p:cNvSpPr>
            <a:spLocks noChangeArrowheads="1"/>
          </p:cNvSpPr>
          <p:nvPr/>
        </p:nvSpPr>
        <p:spPr bwMode="auto">
          <a:xfrm>
            <a:off x="6716436" y="5280206"/>
            <a:ext cx="178151" cy="439109"/>
          </a:xfrm>
          <a:custGeom>
            <a:avLst/>
            <a:gdLst>
              <a:gd name="T0" fmla="*/ 435 w 436"/>
              <a:gd name="T1" fmla="*/ 0 h 1074"/>
              <a:gd name="T2" fmla="*/ 435 w 436"/>
              <a:gd name="T3" fmla="*/ 0 h 1074"/>
              <a:gd name="T4" fmla="*/ 0 w 436"/>
              <a:gd name="T5" fmla="*/ 434 h 1074"/>
              <a:gd name="T6" fmla="*/ 435 w 436"/>
              <a:gd name="T7" fmla="*/ 1073 h 1074"/>
              <a:gd name="T8" fmla="*/ 435 w 436"/>
              <a:gd name="T9" fmla="*/ 729 h 1074"/>
              <a:gd name="T10" fmla="*/ 435 w 436"/>
              <a:gd name="T11" fmla="*/ 729 h 1074"/>
              <a:gd name="T12" fmla="*/ 139 w 436"/>
              <a:gd name="T13" fmla="*/ 434 h 1074"/>
              <a:gd name="T14" fmla="*/ 435 w 436"/>
              <a:gd name="T15" fmla="*/ 132 h 1074"/>
              <a:gd name="T16" fmla="*/ 435 w 436"/>
              <a:gd name="T17" fmla="*/ 132 h 1074"/>
              <a:gd name="T18" fmla="*/ 435 w 436"/>
              <a:gd name="T19" fmla="*/ 0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6" h="1074">
                <a:moveTo>
                  <a:pt x="435" y="0"/>
                </a:moveTo>
                <a:lnTo>
                  <a:pt x="435" y="0"/>
                </a:lnTo>
                <a:cubicBezTo>
                  <a:pt x="199" y="0"/>
                  <a:pt x="0" y="193"/>
                  <a:pt x="0" y="434"/>
                </a:cubicBezTo>
                <a:cubicBezTo>
                  <a:pt x="0" y="669"/>
                  <a:pt x="320" y="1073"/>
                  <a:pt x="435" y="1073"/>
                </a:cubicBezTo>
                <a:cubicBezTo>
                  <a:pt x="435" y="729"/>
                  <a:pt x="435" y="729"/>
                  <a:pt x="435" y="729"/>
                </a:cubicBezTo>
                <a:lnTo>
                  <a:pt x="435" y="729"/>
                </a:lnTo>
                <a:cubicBezTo>
                  <a:pt x="272" y="729"/>
                  <a:pt x="139" y="597"/>
                  <a:pt x="139" y="434"/>
                </a:cubicBezTo>
                <a:cubicBezTo>
                  <a:pt x="139" y="271"/>
                  <a:pt x="272" y="132"/>
                  <a:pt x="435" y="132"/>
                </a:cubicBezTo>
                <a:lnTo>
                  <a:pt x="435" y="132"/>
                </a:lnTo>
                <a:cubicBezTo>
                  <a:pt x="435" y="0"/>
                  <a:pt x="435" y="0"/>
                  <a:pt x="435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49530" tIns="24765" rIns="49530" bIns="24765" anchor="ctr"/>
          <a:lstStyle/>
          <a:p>
            <a:endParaRPr lang="en-US" sz="1192" dirty="0">
              <a:latin typeface="나눔스퀘어 Bold" panose="020B060000010101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113240" y="5475228"/>
            <a:ext cx="2450505" cy="350096"/>
          </a:xfrm>
          <a:prstGeom prst="rect">
            <a:avLst/>
          </a:prstGeom>
          <a:noFill/>
        </p:spPr>
        <p:txBody>
          <a:bodyPr wrap="square" lIns="49530" tIns="24765" rIns="49530" bIns="24765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marL="128622" indent="-128622">
              <a:lnSpc>
                <a:spcPct val="100000"/>
              </a:lnSpc>
              <a:buFont typeface="Arial" charset="0"/>
              <a:buChar char="•"/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r>
              <a:rPr lang="en-US" altLang="ko-KR" sz="975" dirty="0"/>
              <a:t>Scrum </a:t>
            </a:r>
            <a:r>
              <a:rPr lang="ko-KR" altLang="en-US" sz="975" dirty="0"/>
              <a:t>팀 구성</a:t>
            </a:r>
            <a:r>
              <a:rPr lang="en-US" altLang="ko-KR" sz="975" dirty="0"/>
              <a:t>/</a:t>
            </a:r>
            <a:r>
              <a:rPr lang="ko-KR" altLang="en-US" sz="975" dirty="0"/>
              <a:t>의사소통 계획수립</a:t>
            </a:r>
            <a:endParaRPr lang="en-US" altLang="ko-KR" sz="975" dirty="0"/>
          </a:p>
          <a:p>
            <a:r>
              <a:rPr lang="ko-KR" altLang="en-US" sz="975" dirty="0"/>
              <a:t>일일 스크럼 미팅</a:t>
            </a:r>
            <a:r>
              <a:rPr lang="en-US" altLang="ko-KR" sz="975" dirty="0"/>
              <a:t>/</a:t>
            </a:r>
            <a:r>
              <a:rPr lang="ko-KR" altLang="en-US" sz="975" dirty="0"/>
              <a:t>스프린트 검토</a:t>
            </a:r>
            <a:r>
              <a:rPr lang="en-US" altLang="ko-KR" sz="975" dirty="0"/>
              <a:t>/</a:t>
            </a:r>
            <a:r>
              <a:rPr lang="ko-KR" altLang="en-US" sz="975" dirty="0"/>
              <a:t>회고</a:t>
            </a:r>
            <a:endParaRPr lang="en-US" sz="975" dirty="0"/>
          </a:p>
        </p:txBody>
      </p:sp>
      <p:sp>
        <p:nvSpPr>
          <p:cNvPr id="105" name="TextBox 104"/>
          <p:cNvSpPr txBox="1"/>
          <p:nvPr/>
        </p:nvSpPr>
        <p:spPr>
          <a:xfrm>
            <a:off x="7118470" y="5211472"/>
            <a:ext cx="1527029" cy="325094"/>
          </a:xfrm>
          <a:prstGeom prst="rect">
            <a:avLst/>
          </a:prstGeom>
          <a:noFill/>
        </p:spPr>
        <p:txBody>
          <a:bodyPr wrap="none" lIns="74299" tIns="37150" rIns="74299" bIns="3715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>
              <a:defRPr sz="16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25" dirty="0"/>
              <a:t>이해관계자 관리</a:t>
            </a:r>
            <a:endParaRPr lang="id-ID" sz="1625" dirty="0"/>
          </a:p>
        </p:txBody>
      </p:sp>
      <p:grpSp>
        <p:nvGrpSpPr>
          <p:cNvPr id="106" name="Group 1"/>
          <p:cNvGrpSpPr/>
          <p:nvPr/>
        </p:nvGrpSpPr>
        <p:grpSpPr>
          <a:xfrm>
            <a:off x="6716429" y="1574795"/>
            <a:ext cx="358101" cy="439109"/>
            <a:chOff x="17190435" y="3155229"/>
            <a:chExt cx="881249" cy="1080600"/>
          </a:xfrm>
        </p:grpSpPr>
        <p:sp>
          <p:nvSpPr>
            <p:cNvPr id="107" name="Freeform 1484"/>
            <p:cNvSpPr>
              <a:spLocks noChangeArrowheads="1"/>
            </p:cNvSpPr>
            <p:nvPr/>
          </p:nvSpPr>
          <p:spPr bwMode="auto">
            <a:xfrm>
              <a:off x="17190435" y="3155229"/>
              <a:ext cx="881249" cy="1080600"/>
            </a:xfrm>
            <a:custGeom>
              <a:avLst/>
              <a:gdLst>
                <a:gd name="T0" fmla="*/ 435 w 876"/>
                <a:gd name="T1" fmla="*/ 1073 h 1074"/>
                <a:gd name="T2" fmla="*/ 435 w 876"/>
                <a:gd name="T3" fmla="*/ 1073 h 1074"/>
                <a:gd name="T4" fmla="*/ 0 w 876"/>
                <a:gd name="T5" fmla="*/ 434 h 1074"/>
                <a:gd name="T6" fmla="*/ 435 w 876"/>
                <a:gd name="T7" fmla="*/ 0 h 1074"/>
                <a:gd name="T8" fmla="*/ 875 w 876"/>
                <a:gd name="T9" fmla="*/ 434 h 1074"/>
                <a:gd name="T10" fmla="*/ 435 w 876"/>
                <a:gd name="T11" fmla="*/ 1073 h 1074"/>
                <a:gd name="T12" fmla="*/ 435 w 876"/>
                <a:gd name="T13" fmla="*/ 132 h 1074"/>
                <a:gd name="T14" fmla="*/ 435 w 876"/>
                <a:gd name="T15" fmla="*/ 132 h 1074"/>
                <a:gd name="T16" fmla="*/ 139 w 876"/>
                <a:gd name="T17" fmla="*/ 434 h 1074"/>
                <a:gd name="T18" fmla="*/ 435 w 876"/>
                <a:gd name="T19" fmla="*/ 729 h 1074"/>
                <a:gd name="T20" fmla="*/ 736 w 876"/>
                <a:gd name="T21" fmla="*/ 434 h 1074"/>
                <a:gd name="T22" fmla="*/ 435 w 876"/>
                <a:gd name="T23" fmla="*/ 132 h 1074"/>
                <a:gd name="T24" fmla="*/ 435 w 876"/>
                <a:gd name="T25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6" h="1074">
                  <a:moveTo>
                    <a:pt x="435" y="1073"/>
                  </a:moveTo>
                  <a:lnTo>
                    <a:pt x="435" y="1073"/>
                  </a:lnTo>
                  <a:cubicBezTo>
                    <a:pt x="320" y="1073"/>
                    <a:pt x="0" y="669"/>
                    <a:pt x="0" y="434"/>
                  </a:cubicBezTo>
                  <a:cubicBezTo>
                    <a:pt x="0" y="193"/>
                    <a:pt x="199" y="0"/>
                    <a:pt x="435" y="0"/>
                  </a:cubicBezTo>
                  <a:cubicBezTo>
                    <a:pt x="676" y="0"/>
                    <a:pt x="875" y="193"/>
                    <a:pt x="875" y="434"/>
                  </a:cubicBezTo>
                  <a:cubicBezTo>
                    <a:pt x="875" y="669"/>
                    <a:pt x="555" y="1073"/>
                    <a:pt x="435" y="1073"/>
                  </a:cubicBezTo>
                  <a:lnTo>
                    <a:pt x="435" y="132"/>
                  </a:lnTo>
                  <a:lnTo>
                    <a:pt x="435" y="132"/>
                  </a:lnTo>
                  <a:cubicBezTo>
                    <a:pt x="272" y="132"/>
                    <a:pt x="139" y="271"/>
                    <a:pt x="139" y="434"/>
                  </a:cubicBezTo>
                  <a:cubicBezTo>
                    <a:pt x="139" y="597"/>
                    <a:pt x="272" y="729"/>
                    <a:pt x="435" y="729"/>
                  </a:cubicBezTo>
                  <a:cubicBezTo>
                    <a:pt x="604" y="729"/>
                    <a:pt x="736" y="597"/>
                    <a:pt x="736" y="434"/>
                  </a:cubicBezTo>
                  <a:cubicBezTo>
                    <a:pt x="736" y="271"/>
                    <a:pt x="604" y="132"/>
                    <a:pt x="435" y="132"/>
                  </a:cubicBezTo>
                  <a:lnTo>
                    <a:pt x="435" y="107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92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8" name="Freeform 1486"/>
            <p:cNvSpPr>
              <a:spLocks noChangeArrowheads="1"/>
            </p:cNvSpPr>
            <p:nvPr/>
          </p:nvSpPr>
          <p:spPr bwMode="auto">
            <a:xfrm>
              <a:off x="17190435" y="3155229"/>
              <a:ext cx="438411" cy="1080600"/>
            </a:xfrm>
            <a:custGeom>
              <a:avLst/>
              <a:gdLst>
                <a:gd name="T0" fmla="*/ 435 w 436"/>
                <a:gd name="T1" fmla="*/ 0 h 1074"/>
                <a:gd name="T2" fmla="*/ 435 w 436"/>
                <a:gd name="T3" fmla="*/ 0 h 1074"/>
                <a:gd name="T4" fmla="*/ 0 w 436"/>
                <a:gd name="T5" fmla="*/ 434 h 1074"/>
                <a:gd name="T6" fmla="*/ 435 w 436"/>
                <a:gd name="T7" fmla="*/ 1073 h 1074"/>
                <a:gd name="T8" fmla="*/ 435 w 436"/>
                <a:gd name="T9" fmla="*/ 729 h 1074"/>
                <a:gd name="T10" fmla="*/ 435 w 436"/>
                <a:gd name="T11" fmla="*/ 729 h 1074"/>
                <a:gd name="T12" fmla="*/ 139 w 436"/>
                <a:gd name="T13" fmla="*/ 434 h 1074"/>
                <a:gd name="T14" fmla="*/ 435 w 436"/>
                <a:gd name="T15" fmla="*/ 132 h 1074"/>
                <a:gd name="T16" fmla="*/ 435 w 436"/>
                <a:gd name="T17" fmla="*/ 132 h 1074"/>
                <a:gd name="T18" fmla="*/ 435 w 436"/>
                <a:gd name="T19" fmla="*/ 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6" h="1074">
                  <a:moveTo>
                    <a:pt x="435" y="0"/>
                  </a:moveTo>
                  <a:lnTo>
                    <a:pt x="435" y="0"/>
                  </a:lnTo>
                  <a:cubicBezTo>
                    <a:pt x="199" y="0"/>
                    <a:pt x="0" y="193"/>
                    <a:pt x="0" y="434"/>
                  </a:cubicBezTo>
                  <a:cubicBezTo>
                    <a:pt x="0" y="669"/>
                    <a:pt x="320" y="1073"/>
                    <a:pt x="435" y="1073"/>
                  </a:cubicBezTo>
                  <a:cubicBezTo>
                    <a:pt x="435" y="729"/>
                    <a:pt x="435" y="729"/>
                    <a:pt x="435" y="729"/>
                  </a:cubicBezTo>
                  <a:lnTo>
                    <a:pt x="435" y="729"/>
                  </a:lnTo>
                  <a:cubicBezTo>
                    <a:pt x="272" y="729"/>
                    <a:pt x="139" y="597"/>
                    <a:pt x="139" y="434"/>
                  </a:cubicBezTo>
                  <a:cubicBezTo>
                    <a:pt x="139" y="271"/>
                    <a:pt x="272" y="132"/>
                    <a:pt x="435" y="132"/>
                  </a:cubicBezTo>
                  <a:lnTo>
                    <a:pt x="435" y="132"/>
                  </a:lnTo>
                  <a:cubicBezTo>
                    <a:pt x="435" y="0"/>
                    <a:pt x="435" y="0"/>
                    <a:pt x="43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92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113240" y="1808820"/>
            <a:ext cx="2017247" cy="500137"/>
          </a:xfrm>
          <a:prstGeom prst="rect">
            <a:avLst/>
          </a:prstGeom>
          <a:noFill/>
        </p:spPr>
        <p:txBody>
          <a:bodyPr wrap="square" lIns="49530" tIns="24765" rIns="49530" bIns="24765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marL="128622" indent="-128622">
              <a:lnSpc>
                <a:spcPts val="1516"/>
              </a:lnSpc>
              <a:buFont typeface="Arial" charset="0"/>
              <a:buChar char="•"/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  <a:cs typeface="Lato Ligh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975" dirty="0"/>
              <a:t>프로젝트 계획통합 및 </a:t>
            </a:r>
            <a:r>
              <a:rPr lang="en-US" altLang="ko-KR" sz="975" dirty="0"/>
              <a:t>Kick-off</a:t>
            </a:r>
          </a:p>
          <a:p>
            <a:pPr>
              <a:lnSpc>
                <a:spcPct val="100000"/>
              </a:lnSpc>
            </a:pPr>
            <a:r>
              <a:rPr lang="ko-KR" altLang="en-US" sz="975" dirty="0"/>
              <a:t>스프린트 검토</a:t>
            </a:r>
            <a:r>
              <a:rPr lang="en-US" altLang="ko-KR" sz="975" dirty="0"/>
              <a:t>/</a:t>
            </a:r>
            <a:r>
              <a:rPr lang="ko-KR" altLang="en-US" sz="975" dirty="0"/>
              <a:t>회고</a:t>
            </a:r>
            <a:endParaRPr lang="en-US" altLang="ko-KR" sz="975" dirty="0"/>
          </a:p>
          <a:p>
            <a:pPr>
              <a:lnSpc>
                <a:spcPct val="100000"/>
              </a:lnSpc>
            </a:pPr>
            <a:r>
              <a:rPr lang="ko-KR" altLang="en-US" sz="975" dirty="0"/>
              <a:t>성과측정 및 분석</a:t>
            </a:r>
            <a:endParaRPr lang="en-US" sz="975" dirty="0"/>
          </a:p>
        </p:txBody>
      </p:sp>
      <p:sp>
        <p:nvSpPr>
          <p:cNvPr id="110" name="TextBox 109"/>
          <p:cNvSpPr txBox="1"/>
          <p:nvPr/>
        </p:nvSpPr>
        <p:spPr>
          <a:xfrm>
            <a:off x="7118471" y="1535790"/>
            <a:ext cx="906667" cy="325094"/>
          </a:xfrm>
          <a:prstGeom prst="rect">
            <a:avLst/>
          </a:prstGeom>
          <a:noFill/>
        </p:spPr>
        <p:txBody>
          <a:bodyPr wrap="none" lIns="74299" tIns="37150" rIns="74299" bIns="37150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ko-KR" altLang="en-US" sz="162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통합관리</a:t>
            </a:r>
            <a:endParaRPr lang="id-ID" sz="1625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>
            <a:off x="2904276" y="2056085"/>
            <a:ext cx="472648" cy="401491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950" spc="-96" dirty="0">
              <a:solidFill>
                <a:srgbClr val="F80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>
            <a:off x="4027171" y="2616464"/>
            <a:ext cx="472648" cy="401491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950" spc="-96" dirty="0">
              <a:solidFill>
                <a:srgbClr val="F80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51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0B98B-E7AF-476C-82C2-9E278D59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Agile의</a:t>
            </a:r>
            <a:r>
              <a:rPr lang="en-US" altLang="ko-KR" dirty="0"/>
              <a:t> </a:t>
            </a:r>
            <a:r>
              <a:rPr lang="en-US" altLang="ko-KR" dirty="0" err="1"/>
              <a:t>확장</a:t>
            </a:r>
            <a:endParaRPr lang="ko-KR" altLang="en-US" dirty="0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6DEFA32-0AC9-4830-A167-8A180E5C1CB3}"/>
              </a:ext>
            </a:extLst>
          </p:cNvPr>
          <p:cNvSpPr/>
          <p:nvPr/>
        </p:nvSpPr>
        <p:spPr>
          <a:xfrm>
            <a:off x="337351" y="1399593"/>
            <a:ext cx="4428000" cy="4860540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84548" y="1016732"/>
            <a:ext cx="3274504" cy="76572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2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Agile</a:t>
            </a:r>
            <a:r>
              <a:rPr lang="ko-KR" altLang="en-US" sz="2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방법론</a:t>
            </a:r>
            <a:endParaRPr lang="en-US" altLang="ko-KR" sz="2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(for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Agile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Delivery)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4CB9A8-215A-4B8D-8FD8-AC7A05F675CF}"/>
              </a:ext>
            </a:extLst>
          </p:cNvPr>
          <p:cNvSpPr/>
          <p:nvPr/>
        </p:nvSpPr>
        <p:spPr bwMode="auto">
          <a:xfrm>
            <a:off x="435534" y="2083669"/>
            <a:ext cx="4172532" cy="4104456"/>
          </a:xfrm>
          <a:prstGeom prst="rect">
            <a:avLst/>
          </a:prstGeom>
          <a:noFill/>
        </p:spPr>
        <p:txBody>
          <a:bodyPr wrap="square" lIns="90000" tIns="108000" rIns="0" bIns="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서비스를 만드는데 적용되는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실천법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SW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조직에서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2001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애자일 선언 이전부터 사용되던 방식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실무자 주도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Bottom-up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방식으로 전개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2075" marR="0" lvl="0" indent="-92075" algn="l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endParaRPr kumimoji="0" lang="ko-KR" altLang="en-US" sz="200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59">
            <a:extLst>
              <a:ext uri="{FF2B5EF4-FFF2-40B4-BE49-F238E27FC236}">
                <a16:creationId xmlns:a16="http://schemas.microsoft.com/office/drawing/2014/main" id="{B48634DD-D0AD-4BC1-AA76-25A8C1E1EC5C}"/>
              </a:ext>
            </a:extLst>
          </p:cNvPr>
          <p:cNvSpPr/>
          <p:nvPr/>
        </p:nvSpPr>
        <p:spPr>
          <a:xfrm>
            <a:off x="5005795" y="1399593"/>
            <a:ext cx="4428000" cy="4860540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21" name="모서리가 둥근 직사각형 61">
            <a:extLst>
              <a:ext uri="{FF2B5EF4-FFF2-40B4-BE49-F238E27FC236}">
                <a16:creationId xmlns:a16="http://schemas.microsoft.com/office/drawing/2014/main" id="{F39A4948-6F2E-4603-BD77-80F764A38AF0}"/>
              </a:ext>
            </a:extLst>
          </p:cNvPr>
          <p:cNvSpPr/>
          <p:nvPr/>
        </p:nvSpPr>
        <p:spPr>
          <a:xfrm>
            <a:off x="5552992" y="1016732"/>
            <a:ext cx="3274504" cy="76572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2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Agile</a:t>
            </a:r>
            <a:r>
              <a:rPr lang="ko-KR" altLang="en-US" sz="2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방식</a:t>
            </a:r>
            <a:endParaRPr lang="en-US" altLang="ko-KR" sz="2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(for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Business Agility)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8B0D97-E174-4E05-960E-2D620AF2A9EB}"/>
              </a:ext>
            </a:extLst>
          </p:cNvPr>
          <p:cNvSpPr/>
          <p:nvPr/>
        </p:nvSpPr>
        <p:spPr bwMode="auto">
          <a:xfrm>
            <a:off x="5103978" y="2083669"/>
            <a:ext cx="4172532" cy="4104456"/>
          </a:xfrm>
          <a:prstGeom prst="rect">
            <a:avLst/>
          </a:prstGeom>
          <a:noFill/>
        </p:spPr>
        <p:txBody>
          <a:bodyPr wrap="square" lIns="90000" tIns="108000" rIns="0" bIns="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조직 전반의 일하는 방식과 문화의 변화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거의 모든 분야에서 사용 가능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비교적 최근에 화두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경영진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(HR,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전략 등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스탭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조직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주도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Top-Down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방식으로 전개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2075" marR="0" lvl="0" indent="-92075" algn="l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endParaRPr kumimoji="0" lang="ko-KR" altLang="en-US" sz="200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63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89104" y="2382532"/>
            <a:ext cx="3185649" cy="88913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Agile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적용사례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- SKT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마케팅 플랫폼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68226"/>
      </p:ext>
    </p:extLst>
  </p:cSld>
  <p:clrMapOvr>
    <a:masterClrMapping/>
  </p:clrMapOvr>
</p:sld>
</file>

<file path=ppt/theme/theme1.xml><?xml version="1.0" encoding="utf-8"?>
<a:theme xmlns:a="http://schemas.openxmlformats.org/drawingml/2006/main" name="sk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돋움체 Medium">
      <a:maj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spcBef>
            <a:spcPts val="600"/>
          </a:spcBef>
          <a:defRPr sz="1200" b="1" smtClean="0">
            <a:solidFill>
              <a:schemeClr val="tx1"/>
            </a:solidFill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388" indent="-179388">
          <a:lnSpc>
            <a:spcPct val="110000"/>
          </a:lnSpc>
          <a:spcBef>
            <a:spcPts val="600"/>
          </a:spcBef>
          <a:buFont typeface="KoPub돋움체 Medium" panose="020B0604020202020204" pitchFamily="34" charset="0"/>
          <a:buChar char="•"/>
          <a:defRPr sz="1200" b="1" dirty="0" smtClean="0"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테마" id="{90C234DC-DE9C-4179-8A7F-F67E6D6C394B}" vid="{6F55C6FF-6A4A-4E1F-8FC9-16D4DC467A8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 panose="020F0302020204030204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F0502020204030204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ECC120E6FB4F4F865CFEBC79383C10" ma:contentTypeVersion="9" ma:contentTypeDescription="Create a new document." ma:contentTypeScope="" ma:versionID="2c66cb018a45967458f837c7a28cb74b">
  <xsd:schema xmlns:xsd="http://www.w3.org/2001/XMLSchema" xmlns:xs="http://www.w3.org/2001/XMLSchema" xmlns:p="http://schemas.microsoft.com/office/2006/metadata/properties" xmlns:ns3="004c3549-55d9-4609-8a36-cec1dcd634a5" xmlns:ns4="b8bbb838-277e-4a48-8250-7513e354bba9" targetNamespace="http://schemas.microsoft.com/office/2006/metadata/properties" ma:root="true" ma:fieldsID="a5fa6bfb689894e64b512fd0ed4ad8c2" ns3:_="" ns4:_="">
    <xsd:import namespace="004c3549-55d9-4609-8a36-cec1dcd634a5"/>
    <xsd:import namespace="b8bbb838-277e-4a48-8250-7513e354b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c3549-55d9-4609-8a36-cec1dcd63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bb838-277e-4a48-8250-7513e354bb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4FC288-7742-4EF2-8E5D-EE8FFE31B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83F5E2-6D42-489A-A195-8ED80A46B392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b8bbb838-277e-4a48-8250-7513e354bba9"/>
    <ds:schemaRef ds:uri="http://purl.org/dc/terms/"/>
    <ds:schemaRef ds:uri="http://schemas.microsoft.com/office/infopath/2007/PartnerControls"/>
    <ds:schemaRef ds:uri="http://schemas.microsoft.com/office/2006/documentManagement/types"/>
    <ds:schemaRef ds:uri="004c3549-55d9-4609-8a36-cec1dcd634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807BC7E-C24B-4935-8A33-D92A3491BC6E}">
  <ds:schemaRefs>
    <ds:schemaRef ds:uri="004c3549-55d9-4609-8a36-cec1dcd634a5"/>
    <ds:schemaRef ds:uri="b8bbb838-277e-4a48-8250-7513e354bb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</TotalTime>
  <Words>1049</Words>
  <Application>Microsoft Macintosh PowerPoint</Application>
  <PresentationFormat>A4 용지(210x297mm)</PresentationFormat>
  <Paragraphs>257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나눔스퀘어 Bold</vt:lpstr>
      <vt:lpstr>나눔스퀘어 ExtraBold</vt:lpstr>
      <vt:lpstr>뫼비우스 Bold</vt:lpstr>
      <vt:lpstr>뫼비우스 Regular</vt:lpstr>
      <vt:lpstr>HY견고딕</vt:lpstr>
      <vt:lpstr>KoPub돋움체 Medium</vt:lpstr>
      <vt:lpstr>Arial</vt:lpstr>
      <vt:lpstr>Times New Roman</vt:lpstr>
      <vt:lpstr>sk테마</vt:lpstr>
      <vt:lpstr>PowerPoint 프레젠테이션</vt:lpstr>
      <vt:lpstr>PowerPoint 프레젠테이션</vt:lpstr>
      <vt:lpstr>Agile 이란?</vt:lpstr>
      <vt:lpstr>Cloud 전환? Why?</vt:lpstr>
      <vt:lpstr>Agile Delivery (PJT 수행/관리)</vt:lpstr>
      <vt:lpstr>Agile Delivery (PJT 수행/관리)</vt:lpstr>
      <vt:lpstr>Agile Project Management 영역</vt:lpstr>
      <vt:lpstr>Agile의 확장</vt:lpstr>
      <vt:lpstr>PowerPoint 프레젠테이션</vt:lpstr>
      <vt:lpstr>실습 교육을 통한 Agile 핵심가치 이해</vt:lpstr>
      <vt:lpstr>Release 계획</vt:lpstr>
      <vt:lpstr>Scrum Team 구성</vt:lpstr>
      <vt:lpstr>Scrum Team 별 명확한 담당자 할당</vt:lpstr>
      <vt:lpstr>협업을 통한 시너지</vt:lpstr>
      <vt:lpstr>일하는 방식의 지속적 개선</vt:lpstr>
      <vt:lpstr>다양한 이해관계자들과 원활한 협업</vt:lpstr>
      <vt:lpstr>Issue 조기 발견 및 조치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Jo Magaret</cp:lastModifiedBy>
  <cp:revision>451</cp:revision>
  <cp:lastPrinted>2020-10-16T00:29:06Z</cp:lastPrinted>
  <dcterms:created xsi:type="dcterms:W3CDTF">2017-08-20T16:44:18Z</dcterms:created>
  <dcterms:modified xsi:type="dcterms:W3CDTF">2021-06-24T01:56:35Z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0x010100C5ECC120E6FB4F4F865CFEBC79383C10</vt:lpwstr>
  </property>
</Properties>
</file>